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6"/>
  </p:notesMasterIdLst>
  <p:sldIdLst>
    <p:sldId id="619" r:id="rId2"/>
    <p:sldId id="621" r:id="rId3"/>
    <p:sldId id="612" r:id="rId4"/>
    <p:sldId id="613" r:id="rId5"/>
    <p:sldId id="561" r:id="rId6"/>
    <p:sldId id="588" r:id="rId7"/>
    <p:sldId id="591" r:id="rId8"/>
    <p:sldId id="543" r:id="rId9"/>
    <p:sldId id="558" r:id="rId10"/>
    <p:sldId id="555" r:id="rId11"/>
    <p:sldId id="549" r:id="rId12"/>
    <p:sldId id="556" r:id="rId13"/>
    <p:sldId id="622" r:id="rId14"/>
    <p:sldId id="563" r:id="rId15"/>
    <p:sldId id="545" r:id="rId16"/>
    <p:sldId id="586" r:id="rId17"/>
    <p:sldId id="550" r:id="rId18"/>
    <p:sldId id="564" r:id="rId19"/>
    <p:sldId id="546" r:id="rId20"/>
    <p:sldId id="551" r:id="rId21"/>
    <p:sldId id="552" r:id="rId22"/>
    <p:sldId id="565" r:id="rId23"/>
    <p:sldId id="568" r:id="rId24"/>
    <p:sldId id="566" r:id="rId25"/>
    <p:sldId id="569" r:id="rId26"/>
    <p:sldId id="547" r:id="rId27"/>
    <p:sldId id="623" r:id="rId28"/>
    <p:sldId id="553" r:id="rId29"/>
    <p:sldId id="554" r:id="rId30"/>
    <p:sldId id="625" r:id="rId31"/>
    <p:sldId id="626" r:id="rId32"/>
    <p:sldId id="628" r:id="rId33"/>
    <p:sldId id="571" r:id="rId34"/>
    <p:sldId id="570" r:id="rId35"/>
    <p:sldId id="572" r:id="rId36"/>
    <p:sldId id="573" r:id="rId37"/>
    <p:sldId id="575" r:id="rId38"/>
    <p:sldId id="574" r:id="rId39"/>
    <p:sldId id="576" r:id="rId40"/>
    <p:sldId id="577" r:id="rId41"/>
    <p:sldId id="578" r:id="rId42"/>
    <p:sldId id="579" r:id="rId43"/>
    <p:sldId id="583" r:id="rId44"/>
    <p:sldId id="624" r:id="rId4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714"/>
    <a:srgbClr val="CC6600"/>
    <a:srgbClr val="3C1818"/>
    <a:srgbClr val="643200"/>
    <a:srgbClr val="644922"/>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5" autoAdjust="0"/>
    <p:restoredTop sz="85127" autoAdjust="0"/>
  </p:normalViewPr>
  <p:slideViewPr>
    <p:cSldViewPr>
      <p:cViewPr varScale="1">
        <p:scale>
          <a:sx n="60" d="100"/>
          <a:sy n="60" d="100"/>
        </p:scale>
        <p:origin x="43" y="91"/>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419872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670124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122170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404462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142787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37</a:t>
            </a:fld>
            <a:endParaRPr lang="en-US"/>
          </a:p>
        </p:txBody>
      </p:sp>
    </p:spTree>
    <p:extLst>
      <p:ext uri="{BB962C8B-B14F-4D97-AF65-F5344CB8AC3E}">
        <p14:creationId xmlns:p14="http://schemas.microsoft.com/office/powerpoint/2010/main" val="3895675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43</a:t>
            </a:fld>
            <a:endParaRPr lang="en-US"/>
          </a:p>
        </p:txBody>
      </p:sp>
    </p:spTree>
    <p:extLst>
      <p:ext uri="{BB962C8B-B14F-4D97-AF65-F5344CB8AC3E}">
        <p14:creationId xmlns:p14="http://schemas.microsoft.com/office/powerpoint/2010/main" val="2902981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youtu.be/gnx3QeJWk7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3419"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youtu.be/Vg0EBluQwwo"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6.png"/><Relationship Id="rId5" Type="http://schemas.microsoft.com/office/2007/relationships/hdphoto" Target="../media/hdphoto14.wdp"/><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LuvfMDhTyM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microsoft.com/office/2007/relationships/hdphoto" Target="../media/hdphoto18.wdp"/><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34.jpeg"/><Relationship Id="rId4"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microsoft.com/office/2007/relationships/hdphoto" Target="../media/hdphoto2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3419"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86000"/>
          </a:xfrm>
        </p:spPr>
        <p:txBody>
          <a:bodyPr anchor="t"/>
          <a:lstStyle/>
          <a:p>
            <a:pPr>
              <a:lnSpc>
                <a:spcPts val="7700"/>
              </a:lnSpc>
            </a:pPr>
            <a:r>
              <a:rPr lang="en-US" sz="7200"/>
              <a:t>Never </a:t>
            </a:r>
            <a:r>
              <a:rPr lang="en-US" sz="7200" dirty="0"/>
              <a:t>Fly Without the Jesus Nut</a:t>
            </a:r>
            <a:endParaRPr lang="en-US" dirty="0"/>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4000"/>
                    </a14:imgEffect>
                    <a14:imgEffect>
                      <a14:brightnessContrast bright="11000" contrast="30000"/>
                    </a14:imgEffect>
                  </a14:imgLayer>
                </a14:imgProps>
              </a:ext>
              <a:ext uri="{28A0092B-C50C-407E-A947-70E740481C1C}">
                <a14:useLocalDpi xmlns:a14="http://schemas.microsoft.com/office/drawing/2010/main" val="0"/>
              </a:ext>
            </a:extLst>
          </a:blip>
          <a:stretch>
            <a:fillRect/>
          </a:stretch>
        </p:blipFill>
        <p:spPr>
          <a:xfrm>
            <a:off x="0" y="2286000"/>
            <a:ext cx="9144000" cy="4572000"/>
          </a:xfrm>
        </p:spPr>
      </p:pic>
    </p:spTree>
    <p:extLst>
      <p:ext uri="{BB962C8B-B14F-4D97-AF65-F5344CB8AC3E}">
        <p14:creationId xmlns:p14="http://schemas.microsoft.com/office/powerpoint/2010/main" val="205977094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199679"/>
            <a:ext cx="9144000" cy="2700866"/>
          </a:xfrm>
        </p:spPr>
        <p:txBody>
          <a:bodyPr/>
          <a:lstStyle/>
          <a:p>
            <a:pPr marL="0" indent="0">
              <a:buNone/>
            </a:pPr>
            <a:r>
              <a:rPr lang="en-US" sz="5400" dirty="0"/>
              <a:t>Without it, the whole thing will fall apart and crash. </a:t>
            </a:r>
          </a:p>
          <a:p>
            <a:endParaRPr lang="en-US" dirty="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7338" cy="4151247"/>
          </a:xfrm>
          <a:prstGeom prst="rect">
            <a:avLst/>
          </a:prstGeom>
        </p:spPr>
      </p:pic>
      <p:sp>
        <p:nvSpPr>
          <p:cNvPr id="5" name="Arrow: Down 4"/>
          <p:cNvSpPr/>
          <p:nvPr/>
        </p:nvSpPr>
        <p:spPr bwMode="auto">
          <a:xfrm rot="19200310">
            <a:off x="3761315" y="2127"/>
            <a:ext cx="381000" cy="1051293"/>
          </a:xfrm>
          <a:prstGeom prst="downArrow">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Tree>
    <p:extLst>
      <p:ext uri="{BB962C8B-B14F-4D97-AF65-F5344CB8AC3E}">
        <p14:creationId xmlns:p14="http://schemas.microsoft.com/office/powerpoint/2010/main" val="12815698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wo most important days of your lif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1000"/>
                    </a14:imgEffect>
                    <a14:imgEffect>
                      <a14:colorTemperature colorTemp="5875"/>
                    </a14:imgEffect>
                    <a14:imgEffect>
                      <a14:saturation sat="95000"/>
                    </a14:imgEffect>
                    <a14:imgEffect>
                      <a14:brightnessContrast bright="7000" contrast="5000"/>
                    </a14:imgEffect>
                  </a14:imgLayer>
                </a14:imgProps>
              </a:ext>
              <a:ext uri="{28A0092B-C50C-407E-A947-70E740481C1C}">
                <a14:useLocalDpi xmlns:a14="http://schemas.microsoft.com/office/drawing/2010/main" val="0"/>
              </a:ext>
            </a:extLst>
          </a:blip>
          <a:srcRect t="-5556" b="-349"/>
          <a:stretch/>
        </p:blipFill>
        <p:spPr bwMode="auto">
          <a:xfrm>
            <a:off x="2590800" y="-557389"/>
            <a:ext cx="6858000" cy="7262989"/>
          </a:xfrm>
          <a:prstGeom prst="rect">
            <a:avLst/>
          </a:prstGeom>
          <a:noFill/>
          <a:effectLst>
            <a:softEdge rad="3683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228600"/>
            <a:ext cx="3200400" cy="6601178"/>
          </a:xfrm>
          <a:prstGeom prst="rect">
            <a:avLst/>
          </a:prstGeom>
        </p:spPr>
        <p:txBody>
          <a:bodyPr wrap="square" lIns="0" tIns="0" rIns="0">
            <a:noAutofit/>
          </a:bodyPr>
          <a:lstStyle/>
          <a:p>
            <a:r>
              <a:rPr lang="en-US" sz="4400" b="1" dirty="0">
                <a:effectLst>
                  <a:glow rad="127000">
                    <a:schemeClr val="bg1"/>
                  </a:glow>
                </a:effectLst>
                <a:latin typeface="+mn-lt"/>
              </a:rPr>
              <a:t>“Jesus existed before everything and holds everything together.”</a:t>
            </a:r>
          </a:p>
          <a:p>
            <a:pPr algn="r"/>
            <a:r>
              <a:rPr lang="en-US" sz="2400" b="1" dirty="0">
                <a:effectLst>
                  <a:glow rad="127000">
                    <a:schemeClr val="bg1"/>
                  </a:glow>
                </a:effectLst>
                <a:latin typeface="+mn-lt"/>
              </a:rPr>
              <a:t>Col. 1:17</a:t>
            </a:r>
          </a:p>
        </p:txBody>
      </p:sp>
    </p:spTree>
    <p:extLst>
      <p:ext uri="{BB962C8B-B14F-4D97-AF65-F5344CB8AC3E}">
        <p14:creationId xmlns:p14="http://schemas.microsoft.com/office/powerpoint/2010/main" val="31030909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23000"/>
                    </a14:imgEffect>
                    <a14:imgEffect>
                      <a14:colorTemperature colorTemp="8250"/>
                    </a14:imgEffect>
                    <a14:imgEffect>
                      <a14:saturation sat="260000"/>
                    </a14:imgEffect>
                    <a14:imgEffect>
                      <a14:brightnessContrast bright="12000" contrast="10000"/>
                    </a14:imgEffect>
                  </a14:imgLayer>
                </a14:imgProps>
              </a:ext>
              <a:ext uri="{28A0092B-C50C-407E-A947-70E740481C1C}">
                <a14:useLocalDpi xmlns:a14="http://schemas.microsoft.com/office/drawing/2010/main" val="0"/>
              </a:ext>
            </a:extLst>
          </a:blip>
          <a:stretch>
            <a:fillRect/>
          </a:stretch>
        </p:blipFill>
        <p:spPr>
          <a:xfrm>
            <a:off x="0" y="0"/>
            <a:ext cx="9144000" cy="6857999"/>
          </a:xfrm>
          <a:prstGeom prst="rect">
            <a:avLst/>
          </a:prstGeom>
          <a:effectLst>
            <a:softEdge rad="177800"/>
          </a:effectLst>
        </p:spPr>
      </p:pic>
      <p:sp>
        <p:nvSpPr>
          <p:cNvPr id="3" name="Content Placeholder 2"/>
          <p:cNvSpPr>
            <a:spLocks noGrp="1"/>
          </p:cNvSpPr>
          <p:nvPr>
            <p:ph idx="1"/>
          </p:nvPr>
        </p:nvSpPr>
        <p:spPr>
          <a:xfrm>
            <a:off x="4724400" y="228600"/>
            <a:ext cx="4419600" cy="6629400"/>
          </a:xfrm>
        </p:spPr>
        <p:txBody>
          <a:bodyPr/>
          <a:lstStyle/>
          <a:p>
            <a:pPr marL="0" indent="0">
              <a:lnSpc>
                <a:spcPts val="6200"/>
              </a:lnSpc>
              <a:spcBef>
                <a:spcPts val="0"/>
              </a:spcBef>
              <a:buNone/>
            </a:pPr>
            <a:r>
              <a:rPr lang="en-US" sz="6000" dirty="0">
                <a:effectLst>
                  <a:glow rad="127000">
                    <a:srgbClr val="3C1818"/>
                  </a:glow>
                </a:effectLst>
              </a:rPr>
              <a:t>Without Jesus, our lives will fall apart and crash.</a:t>
            </a:r>
          </a:p>
        </p:txBody>
      </p:sp>
      <p:sp>
        <p:nvSpPr>
          <p:cNvPr id="2" name="Rectangle 1"/>
          <p:cNvSpPr/>
          <p:nvPr/>
        </p:nvSpPr>
        <p:spPr>
          <a:xfrm>
            <a:off x="0" y="5410200"/>
            <a:ext cx="9144000" cy="1447800"/>
          </a:xfrm>
          <a:prstGeom prst="rect">
            <a:avLst/>
          </a:prstGeom>
        </p:spPr>
        <p:txBody>
          <a:bodyPr wrap="square" lIns="91440" tIns="0" rIns="0" bIns="0">
            <a:noAutofit/>
          </a:bodyPr>
          <a:lstStyle/>
          <a:p>
            <a:r>
              <a:rPr lang="en-US" sz="3400" b="1" dirty="0">
                <a:effectLst>
                  <a:glow rad="127000">
                    <a:schemeClr val="bg1"/>
                  </a:glow>
                </a:effectLst>
              </a:rPr>
              <a:t>“He raises the poor from the dust; he lifts the needy from their misery.” </a:t>
            </a:r>
          </a:p>
          <a:p>
            <a:pPr algn="r"/>
            <a:r>
              <a:rPr lang="en-US" sz="2400" b="1" dirty="0">
                <a:effectLst>
                  <a:glow rad="127000">
                    <a:schemeClr val="bg1"/>
                  </a:glow>
                </a:effectLst>
              </a:rPr>
              <a:t>Ps. 113:7 </a:t>
            </a:r>
            <a:r>
              <a:rPr lang="en-US" sz="2000" b="1" dirty="0">
                <a:effectLst>
                  <a:glow rad="127000">
                    <a:schemeClr val="bg1"/>
                  </a:glow>
                </a:effectLst>
              </a:rPr>
              <a:t>(GNT)</a:t>
            </a:r>
          </a:p>
        </p:txBody>
      </p:sp>
    </p:spTree>
    <p:extLst>
      <p:ext uri="{BB962C8B-B14F-4D97-AF65-F5344CB8AC3E}">
        <p14:creationId xmlns:p14="http://schemas.microsoft.com/office/powerpoint/2010/main" val="16213033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200" dirty="0"/>
              <a:t>Title: Flying Without the Jesus Nut </a:t>
            </a:r>
            <a:br>
              <a:rPr lang="en-US" sz="4400" dirty="0"/>
            </a:br>
            <a:br>
              <a:rPr lang="en-US" sz="4400" dirty="0"/>
            </a:br>
            <a:r>
              <a:rPr lang="en-US" sz="4400" dirty="0"/>
              <a:t>Download Here:</a:t>
            </a:r>
          </a:p>
          <a:p>
            <a:pPr marL="0" indent="0" algn="ctr">
              <a:buNone/>
            </a:pPr>
            <a:r>
              <a:rPr lang="en-US" dirty="0">
                <a:hlinkClick r:id="rId2"/>
              </a:rPr>
              <a:t>https://youtu.be/gnx3QeJWk7Y</a:t>
            </a:r>
            <a:r>
              <a:rPr lang="en-US" dirty="0"/>
              <a:t> </a:t>
            </a:r>
            <a:br>
              <a:rPr lang="en-US" dirty="0"/>
            </a:br>
            <a:endParaRPr lang="en-US" dirty="0"/>
          </a:p>
        </p:txBody>
      </p:sp>
      <p:sp>
        <p:nvSpPr>
          <p:cNvPr id="4" name="Title 1"/>
          <p:cNvSpPr>
            <a:spLocks noGrp="1"/>
          </p:cNvSpPr>
          <p:nvPr>
            <p:ph type="title"/>
          </p:nvPr>
        </p:nvSpPr>
        <p:spPr>
          <a:xfrm>
            <a:off x="-33867" y="0"/>
            <a:ext cx="9144000" cy="685800"/>
          </a:xfrm>
        </p:spPr>
        <p:txBody>
          <a:bodyPr/>
          <a:lstStyle/>
          <a:p>
            <a:r>
              <a:rPr lang="en-US" sz="3600" dirty="0"/>
              <a:t>Video: Flying Without the Jesus Nut </a:t>
            </a:r>
          </a:p>
        </p:txBody>
      </p:sp>
    </p:spTree>
    <p:extLst>
      <p:ext uri="{BB962C8B-B14F-4D97-AF65-F5344CB8AC3E}">
        <p14:creationId xmlns:p14="http://schemas.microsoft.com/office/powerpoint/2010/main" val="118259303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182880" bIns="0"/>
          <a:lstStyle/>
          <a:p>
            <a:r>
              <a:rPr lang="en-US" sz="5400" dirty="0"/>
              <a:t>The Jesus Nut</a:t>
            </a:r>
          </a:p>
        </p:txBody>
      </p:sp>
      <p:pic>
        <p:nvPicPr>
          <p:cNvPr id="4" name="Content Placeholder 3"/>
          <p:cNvPicPr>
            <a:picLocks noGrp="1" noChangeAspect="1"/>
          </p:cNvPicPr>
          <p:nvPr>
            <p:ph idx="1"/>
          </p:nvPr>
        </p:nvPicPr>
        <p:blipFill>
          <a:blip r:embed="rId2"/>
          <a:stretch>
            <a:fillRect/>
          </a:stretch>
        </p:blipFill>
        <p:spPr>
          <a:xfrm flipH="1">
            <a:off x="0" y="838200"/>
            <a:ext cx="9144000" cy="6019800"/>
          </a:xfrm>
          <a:prstGeom prst="rect">
            <a:avLst/>
          </a:prstGeom>
        </p:spPr>
      </p:pic>
      <p:sp>
        <p:nvSpPr>
          <p:cNvPr id="6" name="Arrow: Down 5"/>
          <p:cNvSpPr/>
          <p:nvPr/>
        </p:nvSpPr>
        <p:spPr bwMode="auto">
          <a:xfrm rot="18456853">
            <a:off x="2970185" y="2415409"/>
            <a:ext cx="381000" cy="892549"/>
          </a:xfrm>
          <a:prstGeom prst="downArrow">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5" name="Content Placeholder 2"/>
          <p:cNvSpPr txBox="1">
            <a:spLocks/>
          </p:cNvSpPr>
          <p:nvPr/>
        </p:nvSpPr>
        <p:spPr bwMode="auto">
          <a:xfrm rot="20842616">
            <a:off x="1550394" y="1762202"/>
            <a:ext cx="1355297" cy="248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a:solidFill>
                  <a:srgbClr val="FFC000"/>
                </a:solidFill>
                <a:effectLst>
                  <a:glow rad="127000">
                    <a:schemeClr val="bg1"/>
                  </a:glow>
                </a:effectLst>
              </a:rPr>
              <a:t>The Jesus Nut is like Jesus</a:t>
            </a:r>
          </a:p>
        </p:txBody>
      </p:sp>
      <p:sp>
        <p:nvSpPr>
          <p:cNvPr id="7" name="Content Placeholder 2"/>
          <p:cNvSpPr txBox="1">
            <a:spLocks/>
          </p:cNvSpPr>
          <p:nvPr/>
        </p:nvSpPr>
        <p:spPr bwMode="auto">
          <a:xfrm>
            <a:off x="1447800" y="5076048"/>
            <a:ext cx="5257800" cy="124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indent="0">
              <a:buFont typeface="Wingdings" pitchFamily="2" charset="2"/>
              <a:buNone/>
            </a:pPr>
            <a:r>
              <a:rPr lang="en-US" sz="3000" b="1" kern="0" dirty="0">
                <a:solidFill>
                  <a:srgbClr val="FFC000"/>
                </a:solidFill>
                <a:effectLst>
                  <a:glow rad="127000">
                    <a:schemeClr val="bg1"/>
                  </a:glow>
                </a:effectLst>
                <a:latin typeface="+mn-lt"/>
              </a:rPr>
              <a:t>The Cockpit is like our </a:t>
            </a:r>
          </a:p>
          <a:p>
            <a:pPr marL="0" indent="0">
              <a:buFont typeface="Wingdings" pitchFamily="2" charset="2"/>
              <a:buNone/>
            </a:pPr>
            <a:r>
              <a:rPr lang="en-US" sz="3000" b="1" kern="0" dirty="0">
                <a:solidFill>
                  <a:srgbClr val="FFC000"/>
                </a:solidFill>
                <a:effectLst>
                  <a:glow rad="127000">
                    <a:schemeClr val="bg1"/>
                  </a:glow>
                </a:effectLst>
                <a:latin typeface="+mn-lt"/>
              </a:rPr>
              <a:t>body—where our soul sits.</a:t>
            </a:r>
          </a:p>
        </p:txBody>
      </p:sp>
    </p:spTree>
    <p:extLst>
      <p:ext uri="{BB962C8B-B14F-4D97-AF65-F5344CB8AC3E}">
        <p14:creationId xmlns:p14="http://schemas.microsoft.com/office/powerpoint/2010/main" val="2048063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ltairhyperworks.com/images/storage/Geometric%20Stiffening%20For%20Structural%20Flexibilit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879231"/>
            <a:ext cx="9144000" cy="59787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5998" y="20619"/>
            <a:ext cx="9144000" cy="1427181"/>
          </a:xfrm>
          <a:solidFill>
            <a:schemeClr val="bg1"/>
          </a:solidFill>
        </p:spPr>
        <p:txBody>
          <a:bodyPr lIns="182880" tIns="0" rIns="0" bIns="0"/>
          <a:lstStyle/>
          <a:p>
            <a:pPr marL="0" indent="0">
              <a:buNone/>
            </a:pPr>
            <a:r>
              <a:rPr lang="en-US" sz="4400" dirty="0"/>
              <a:t>The rotor blades give the helicopter flight.  </a:t>
            </a:r>
          </a:p>
        </p:txBody>
      </p:sp>
    </p:spTree>
    <p:extLst>
      <p:ext uri="{BB962C8B-B14F-4D97-AF65-F5344CB8AC3E}">
        <p14:creationId xmlns:p14="http://schemas.microsoft.com/office/powerpoint/2010/main" val="9856383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ltairhyperworks.com/images/storage/Geometric%20Stiffening%20For%20Structural%20Flexibilit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879231"/>
            <a:ext cx="9144000" cy="59787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5998" y="20619"/>
            <a:ext cx="9169998" cy="1274781"/>
          </a:xfrm>
          <a:solidFill>
            <a:schemeClr val="bg1"/>
          </a:solidFill>
        </p:spPr>
        <p:txBody>
          <a:bodyPr lIns="182880" tIns="0" rIns="182880" bIns="0"/>
          <a:lstStyle/>
          <a:p>
            <a:pPr marL="0" indent="0">
              <a:buNone/>
            </a:pPr>
            <a:r>
              <a:rPr lang="en-US" sz="4800" dirty="0"/>
              <a:t>“The Holy Spirit gives life” </a:t>
            </a:r>
          </a:p>
          <a:p>
            <a:pPr marL="0" indent="0" algn="r">
              <a:buNone/>
            </a:pPr>
            <a:r>
              <a:rPr lang="en-US" sz="2000" dirty="0"/>
              <a:t>Jn. 6:23 (NIV)</a:t>
            </a:r>
          </a:p>
        </p:txBody>
      </p:sp>
    </p:spTree>
    <p:extLst>
      <p:ext uri="{BB962C8B-B14F-4D97-AF65-F5344CB8AC3E}">
        <p14:creationId xmlns:p14="http://schemas.microsoft.com/office/powerpoint/2010/main" val="23096045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43400"/>
            <a:ext cx="9144000" cy="2517913"/>
          </a:xfrm>
        </p:spPr>
        <p:txBody>
          <a:bodyPr tIns="0" rIns="0" bIns="0"/>
          <a:lstStyle/>
          <a:p>
            <a:pPr marL="0" indent="0">
              <a:buNone/>
            </a:pPr>
            <a:r>
              <a:rPr lang="en-US" sz="4000" dirty="0"/>
              <a:t>The Holy Spirit gives life to our souls. Without the Holy Spirit we are not living souls and cannot fly to Heaven.</a:t>
            </a:r>
          </a:p>
        </p:txBody>
      </p:sp>
      <p:pic>
        <p:nvPicPr>
          <p:cNvPr id="2050" name="Picture 2" descr="https://3.bp.blogspot.com/-avP3ST9AVg8/V7vrqEF4fiI/AAAAAAAAvTg/cwsEvvyQhUkoJubzGR0M442WHWMdMjreQCLcB/s1600/Dove.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8000"/>
                    </a14:imgEffect>
                    <a14:imgEffect>
                      <a14:brightnessContrast bright="12000" contrast="29000"/>
                    </a14:imgEffect>
                  </a14:imgLayer>
                </a14:imgProps>
              </a:ext>
              <a:ext uri="{28A0092B-C50C-407E-A947-70E740481C1C}">
                <a14:useLocalDpi xmlns:a14="http://schemas.microsoft.com/office/drawing/2010/main" val="0"/>
              </a:ext>
            </a:extLst>
          </a:blip>
          <a:srcRect/>
          <a:stretch>
            <a:fillRect/>
          </a:stretch>
        </p:blipFill>
        <p:spPr bwMode="auto">
          <a:xfrm>
            <a:off x="0" y="-19756"/>
            <a:ext cx="9224122" cy="436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0430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Jesus Nut</a:t>
            </a:r>
          </a:p>
        </p:txBody>
      </p:sp>
      <p:pic>
        <p:nvPicPr>
          <p:cNvPr id="4" name="Content Placeholder 3"/>
          <p:cNvPicPr>
            <a:picLocks noGrp="1" noChangeAspect="1"/>
          </p:cNvPicPr>
          <p:nvPr>
            <p:ph idx="1"/>
          </p:nvPr>
        </p:nvPicPr>
        <p:blipFill>
          <a:blip r:embed="rId2"/>
          <a:stretch>
            <a:fillRect/>
          </a:stretch>
        </p:blipFill>
        <p:spPr>
          <a:xfrm flipH="1">
            <a:off x="0" y="838200"/>
            <a:ext cx="9144000" cy="6019800"/>
          </a:xfrm>
          <a:prstGeom prst="rect">
            <a:avLst/>
          </a:prstGeom>
        </p:spPr>
      </p:pic>
      <p:sp>
        <p:nvSpPr>
          <p:cNvPr id="6" name="Arrow: Down 5"/>
          <p:cNvSpPr/>
          <p:nvPr/>
        </p:nvSpPr>
        <p:spPr bwMode="auto">
          <a:xfrm rot="17518123">
            <a:off x="2733580" y="2750839"/>
            <a:ext cx="295764" cy="562052"/>
          </a:xfrm>
          <a:prstGeom prst="downArrow">
            <a:avLst>
              <a:gd name="adj1" fmla="val 68929"/>
              <a:gd name="adj2" fmla="val 50000"/>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5" name="Content Placeholder 2"/>
          <p:cNvSpPr txBox="1">
            <a:spLocks/>
          </p:cNvSpPr>
          <p:nvPr/>
        </p:nvSpPr>
        <p:spPr bwMode="auto">
          <a:xfrm rot="20842616">
            <a:off x="1321682" y="1612054"/>
            <a:ext cx="1355297" cy="209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a:solidFill>
                  <a:srgbClr val="FFC000"/>
                </a:solidFill>
                <a:effectLst>
                  <a:glow rad="127000">
                    <a:schemeClr val="bg1"/>
                  </a:glow>
                </a:effectLst>
              </a:rPr>
              <a:t>The Jesus Nut is like Jesus</a:t>
            </a:r>
          </a:p>
        </p:txBody>
      </p:sp>
      <p:sp>
        <p:nvSpPr>
          <p:cNvPr id="7" name="Content Placeholder 2"/>
          <p:cNvSpPr txBox="1">
            <a:spLocks/>
          </p:cNvSpPr>
          <p:nvPr/>
        </p:nvSpPr>
        <p:spPr bwMode="auto">
          <a:xfrm rot="20842616">
            <a:off x="4993498" y="1115523"/>
            <a:ext cx="3785938" cy="1051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kern="0" dirty="0">
                <a:solidFill>
                  <a:srgbClr val="FFC000"/>
                </a:solidFill>
                <a:effectLst>
                  <a:glow rad="127000">
                    <a:schemeClr val="bg1"/>
                  </a:glow>
                </a:effectLst>
              </a:rPr>
              <a:t>The </a:t>
            </a:r>
            <a:r>
              <a:rPr lang="en-US" kern="0" dirty="0" err="1">
                <a:solidFill>
                  <a:srgbClr val="FFC000"/>
                </a:solidFill>
                <a:effectLst>
                  <a:glow rad="127000">
                    <a:schemeClr val="bg1"/>
                  </a:glow>
                </a:effectLst>
              </a:rPr>
              <a:t>Roto</a:t>
            </a:r>
            <a:r>
              <a:rPr lang="en-US" kern="0" dirty="0">
                <a:solidFill>
                  <a:srgbClr val="FFC000"/>
                </a:solidFill>
                <a:effectLst>
                  <a:glow rad="127000">
                    <a:schemeClr val="bg1"/>
                  </a:glow>
                </a:effectLst>
              </a:rPr>
              <a:t> Blades </a:t>
            </a:r>
          </a:p>
          <a:p>
            <a:pPr marL="0" indent="0">
              <a:buFont typeface="Wingdings" pitchFamily="2" charset="2"/>
              <a:buNone/>
            </a:pPr>
            <a:r>
              <a:rPr lang="en-US" kern="0" dirty="0">
                <a:solidFill>
                  <a:srgbClr val="FFC000"/>
                </a:solidFill>
                <a:effectLst>
                  <a:glow rad="127000">
                    <a:schemeClr val="bg1"/>
                  </a:glow>
                </a:effectLst>
              </a:rPr>
              <a:t>are like the life breathing Holy Spirit</a:t>
            </a:r>
          </a:p>
        </p:txBody>
      </p:sp>
      <p:sp>
        <p:nvSpPr>
          <p:cNvPr id="8" name="Arrow: Down 7"/>
          <p:cNvSpPr/>
          <p:nvPr/>
        </p:nvSpPr>
        <p:spPr bwMode="auto">
          <a:xfrm rot="6179618">
            <a:off x="4733811" y="1791478"/>
            <a:ext cx="381000" cy="370355"/>
          </a:xfrm>
          <a:prstGeom prst="downArrow">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9" name="Content Placeholder 2"/>
          <p:cNvSpPr txBox="1">
            <a:spLocks/>
          </p:cNvSpPr>
          <p:nvPr/>
        </p:nvSpPr>
        <p:spPr bwMode="auto">
          <a:xfrm>
            <a:off x="1447800" y="5076048"/>
            <a:ext cx="5257800" cy="124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indent="0">
              <a:buFont typeface="Wingdings" pitchFamily="2" charset="2"/>
              <a:buNone/>
            </a:pPr>
            <a:r>
              <a:rPr lang="en-US" sz="3000" b="1" kern="0" dirty="0">
                <a:solidFill>
                  <a:srgbClr val="FFC000"/>
                </a:solidFill>
                <a:effectLst>
                  <a:glow rad="127000">
                    <a:schemeClr val="bg1"/>
                  </a:glow>
                </a:effectLst>
                <a:latin typeface="+mn-lt"/>
              </a:rPr>
              <a:t>The Cockpit is like our </a:t>
            </a:r>
          </a:p>
          <a:p>
            <a:pPr marL="0" indent="0">
              <a:buFont typeface="Wingdings" pitchFamily="2" charset="2"/>
              <a:buNone/>
            </a:pPr>
            <a:r>
              <a:rPr lang="en-US" sz="3000" b="1" kern="0" dirty="0">
                <a:solidFill>
                  <a:srgbClr val="FFC000"/>
                </a:solidFill>
                <a:effectLst>
                  <a:glow rad="127000">
                    <a:schemeClr val="bg1"/>
                  </a:glow>
                </a:effectLst>
                <a:latin typeface="+mn-lt"/>
              </a:rPr>
              <a:t>body—where our soul sits.</a:t>
            </a:r>
          </a:p>
        </p:txBody>
      </p:sp>
    </p:spTree>
    <p:extLst>
      <p:ext uri="{BB962C8B-B14F-4D97-AF65-F5344CB8AC3E}">
        <p14:creationId xmlns:p14="http://schemas.microsoft.com/office/powerpoint/2010/main" val="1892183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6689"/>
            <a:ext cx="8985956" cy="1271849"/>
          </a:xfrm>
        </p:spPr>
        <p:txBody>
          <a:bodyPr lIns="91440" tIns="0" rIns="0" bIns="0"/>
          <a:lstStyle/>
          <a:p>
            <a:pPr marL="0" indent="0">
              <a:buNone/>
            </a:pPr>
            <a:r>
              <a:rPr lang="en-US" sz="3600" dirty="0"/>
              <a:t>The Mast attaches both the Jesus Nut &amp; the Rotor Blades to the Cockpit</a:t>
            </a:r>
            <a:r>
              <a:rPr lang="en-US" sz="4000" dirty="0"/>
              <a:t>.  </a:t>
            </a:r>
          </a:p>
        </p:txBody>
      </p:sp>
      <p:pic>
        <p:nvPicPr>
          <p:cNvPr id="3074" name="Picture 2" descr="http://saintjoachim.net/wp-content/uploads/2014/12/saintjoachimhayward9888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bright="2000" contrast="46000"/>
                    </a14:imgEffect>
                  </a14:imgLayer>
                </a14:imgProps>
              </a:ext>
              <a:ext uri="{28A0092B-C50C-407E-A947-70E740481C1C}">
                <a14:useLocalDpi xmlns:a14="http://schemas.microsoft.com/office/drawing/2010/main" val="0"/>
              </a:ext>
            </a:extLst>
          </a:blip>
          <a:srcRect t="10751"/>
          <a:stretch/>
        </p:blipFill>
        <p:spPr bwMode="auto">
          <a:xfrm>
            <a:off x="987778" y="1308538"/>
            <a:ext cx="7315200" cy="554946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bwMode="auto">
          <a:xfrm rot="744763">
            <a:off x="4401044" y="3138208"/>
            <a:ext cx="957721" cy="1915587"/>
          </a:xfrm>
          <a:prstGeom prst="ellipse">
            <a:avLst/>
          </a:prstGeom>
          <a:noFill/>
          <a:ln w="123825" cap="rnd" cmpd="sng" algn="ctr">
            <a:solidFill>
              <a:srgbClr val="FF0000"/>
            </a:solid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Tree>
    <p:extLst>
      <p:ext uri="{BB962C8B-B14F-4D97-AF65-F5344CB8AC3E}">
        <p14:creationId xmlns:p14="http://schemas.microsoft.com/office/powerpoint/2010/main" val="27227824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algn="ctr">
              <a:defRPr/>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u="sng" dirty="0">
                <a:latin typeface="+mn-lt"/>
                <a:hlinkClick r:id="rId7"/>
              </a:rPr>
              <a:t>http://campaignkerusso.org/?p=13419</a:t>
            </a:r>
            <a:r>
              <a:rPr lang="en-US" sz="2400" b="1" u="sng" dirty="0">
                <a:latin typeface="+mn-lt"/>
              </a:rPr>
              <a:t> </a:t>
            </a:r>
            <a:endParaRPr lang="en-US" sz="2400" dirty="0">
              <a:latin typeface="+mn-lt"/>
            </a:endParaRP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33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leteiaportuguese.files.wordpress.com/2016/02/22098lpr_d2b9e98d7e44544.jpg?w=87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4000"/>
                    </a14:imgEffect>
                    <a14:imgEffect>
                      <a14:brightnessContrast bright="9000" contrast="3000"/>
                    </a14:imgEffect>
                  </a14:imgLayer>
                </a14:imgProps>
              </a:ext>
              <a:ext uri="{28A0092B-C50C-407E-A947-70E740481C1C}">
                <a14:useLocalDpi xmlns:a14="http://schemas.microsoft.com/office/drawing/2010/main" val="0"/>
              </a:ext>
            </a:extLst>
          </a:blip>
          <a:srcRect/>
          <a:stretch>
            <a:fillRect/>
          </a:stretch>
        </p:blipFill>
        <p:spPr bwMode="auto">
          <a:xfrm>
            <a:off x="0" y="0"/>
            <a:ext cx="9138772"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6172200" cy="6861313"/>
          </a:xfrm>
        </p:spPr>
        <p:txBody>
          <a:bodyPr/>
          <a:lstStyle/>
          <a:p>
            <a:pPr marL="0" indent="0">
              <a:buNone/>
            </a:pPr>
            <a:r>
              <a:rPr lang="en-US" sz="4800" dirty="0">
                <a:effectLst>
                  <a:glow rad="127000">
                    <a:schemeClr val="bg1"/>
                  </a:glow>
                </a:effectLst>
              </a:rPr>
              <a:t>The Cross attaches Jesus &amp; the Holy Spirit to us.</a:t>
            </a:r>
          </a:p>
          <a:p>
            <a:pPr marL="0" indent="0">
              <a:buNone/>
            </a:pPr>
            <a:endParaRPr lang="en-US" sz="1800" dirty="0">
              <a:effectLst>
                <a:glow rad="127000">
                  <a:schemeClr val="bg1"/>
                </a:glow>
              </a:effectLst>
            </a:endParaRPr>
          </a:p>
          <a:p>
            <a:pPr marL="0" indent="0">
              <a:buNone/>
            </a:pPr>
            <a:r>
              <a:rPr lang="en-US" sz="4800" dirty="0">
                <a:effectLst>
                  <a:glow rad="127000">
                    <a:schemeClr val="bg1"/>
                  </a:glow>
                </a:effectLst>
              </a:rPr>
              <a:t>“He also brought them back to God… by his cross...” </a:t>
            </a:r>
          </a:p>
          <a:p>
            <a:pPr marL="0" indent="0" algn="r">
              <a:buNone/>
            </a:pPr>
            <a:r>
              <a:rPr lang="en-US" sz="2000" dirty="0">
                <a:effectLst>
                  <a:glow rad="127000">
                    <a:schemeClr val="bg1"/>
                  </a:glow>
                </a:effectLst>
              </a:rPr>
              <a:t>Eph. 2:16 (GW)</a:t>
            </a:r>
          </a:p>
        </p:txBody>
      </p:sp>
    </p:spTree>
    <p:extLst>
      <p:ext uri="{BB962C8B-B14F-4D97-AF65-F5344CB8AC3E}">
        <p14:creationId xmlns:p14="http://schemas.microsoft.com/office/powerpoint/2010/main" val="41903636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140990"/>
            <a:ext cx="9144000" cy="1705721"/>
          </a:xfrm>
        </p:spPr>
        <p:txBody>
          <a:bodyPr/>
          <a:lstStyle/>
          <a:p>
            <a:pPr marL="0" indent="0">
              <a:buNone/>
            </a:pPr>
            <a:r>
              <a:rPr lang="en-US" sz="3200" dirty="0"/>
              <a:t>We can only find Jesus &amp; eternal life at the foot of the cross. It is the mast </a:t>
            </a:r>
            <a:r>
              <a:rPr lang="en-US" sz="3200"/>
              <a:t>that connects our </a:t>
            </a:r>
            <a:r>
              <a:rPr lang="en-US" sz="3200" dirty="0"/>
              <a:t>soul to God.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0990"/>
          </a:xfrm>
          <a:prstGeom prst="rect">
            <a:avLst/>
          </a:prstGeom>
        </p:spPr>
      </p:pic>
    </p:spTree>
    <p:extLst>
      <p:ext uri="{BB962C8B-B14F-4D97-AF65-F5344CB8AC3E}">
        <p14:creationId xmlns:p14="http://schemas.microsoft.com/office/powerpoint/2010/main" val="27096801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Jesus Nut</a:t>
            </a:r>
          </a:p>
        </p:txBody>
      </p:sp>
      <p:pic>
        <p:nvPicPr>
          <p:cNvPr id="4" name="Content Placeholder 3"/>
          <p:cNvPicPr>
            <a:picLocks noGrp="1" noChangeAspect="1"/>
          </p:cNvPicPr>
          <p:nvPr>
            <p:ph idx="1"/>
          </p:nvPr>
        </p:nvPicPr>
        <p:blipFill>
          <a:blip r:embed="rId2"/>
          <a:stretch>
            <a:fillRect/>
          </a:stretch>
        </p:blipFill>
        <p:spPr>
          <a:xfrm flipH="1">
            <a:off x="0" y="838200"/>
            <a:ext cx="9144000" cy="6019800"/>
          </a:xfrm>
          <a:prstGeom prst="rect">
            <a:avLst/>
          </a:prstGeom>
        </p:spPr>
      </p:pic>
      <p:sp>
        <p:nvSpPr>
          <p:cNvPr id="6" name="Arrow: Down 5"/>
          <p:cNvSpPr/>
          <p:nvPr/>
        </p:nvSpPr>
        <p:spPr bwMode="auto">
          <a:xfrm rot="17518123">
            <a:off x="2733580" y="2750839"/>
            <a:ext cx="295764" cy="562052"/>
          </a:xfrm>
          <a:prstGeom prst="downArrow">
            <a:avLst>
              <a:gd name="adj1" fmla="val 68929"/>
              <a:gd name="adj2" fmla="val 50000"/>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5" name="Content Placeholder 2"/>
          <p:cNvSpPr txBox="1">
            <a:spLocks/>
          </p:cNvSpPr>
          <p:nvPr/>
        </p:nvSpPr>
        <p:spPr bwMode="auto">
          <a:xfrm rot="20842616">
            <a:off x="1660350" y="1821747"/>
            <a:ext cx="1355297" cy="209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a:solidFill>
                  <a:srgbClr val="FFC000"/>
                </a:solidFill>
                <a:effectLst>
                  <a:glow rad="127000">
                    <a:schemeClr val="bg1"/>
                  </a:glow>
                </a:effectLst>
              </a:rPr>
              <a:t>The Jesus Nut is like Jesus</a:t>
            </a:r>
          </a:p>
        </p:txBody>
      </p:sp>
      <p:sp>
        <p:nvSpPr>
          <p:cNvPr id="7" name="Content Placeholder 2"/>
          <p:cNvSpPr txBox="1">
            <a:spLocks/>
          </p:cNvSpPr>
          <p:nvPr/>
        </p:nvSpPr>
        <p:spPr bwMode="auto">
          <a:xfrm rot="20842616">
            <a:off x="4990232" y="1085997"/>
            <a:ext cx="4056155" cy="1051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kern="0" dirty="0">
                <a:solidFill>
                  <a:srgbClr val="FFC000"/>
                </a:solidFill>
                <a:effectLst>
                  <a:glow rad="127000">
                    <a:schemeClr val="bg1"/>
                  </a:glow>
                </a:effectLst>
              </a:rPr>
              <a:t>The </a:t>
            </a:r>
            <a:r>
              <a:rPr lang="en-US" kern="0" dirty="0" err="1">
                <a:solidFill>
                  <a:srgbClr val="FFC000"/>
                </a:solidFill>
                <a:effectLst>
                  <a:glow rad="127000">
                    <a:schemeClr val="bg1"/>
                  </a:glow>
                </a:effectLst>
              </a:rPr>
              <a:t>Roto</a:t>
            </a:r>
            <a:r>
              <a:rPr lang="en-US" kern="0" dirty="0">
                <a:solidFill>
                  <a:srgbClr val="FFC000"/>
                </a:solidFill>
                <a:effectLst>
                  <a:glow rad="127000">
                    <a:schemeClr val="bg1"/>
                  </a:glow>
                </a:effectLst>
              </a:rPr>
              <a:t> Blades </a:t>
            </a:r>
          </a:p>
          <a:p>
            <a:pPr marL="0" indent="0">
              <a:buFont typeface="Wingdings" pitchFamily="2" charset="2"/>
              <a:buNone/>
            </a:pPr>
            <a:r>
              <a:rPr lang="en-US" kern="0" dirty="0">
                <a:solidFill>
                  <a:srgbClr val="FFC000"/>
                </a:solidFill>
                <a:effectLst>
                  <a:glow rad="127000">
                    <a:schemeClr val="bg1"/>
                  </a:glow>
                </a:effectLst>
              </a:rPr>
              <a:t>are like the life breathing Holy Spirit</a:t>
            </a:r>
          </a:p>
        </p:txBody>
      </p:sp>
      <p:sp>
        <p:nvSpPr>
          <p:cNvPr id="8" name="Arrow: Down 7"/>
          <p:cNvSpPr/>
          <p:nvPr/>
        </p:nvSpPr>
        <p:spPr bwMode="auto">
          <a:xfrm rot="6179618">
            <a:off x="4733811" y="1791478"/>
            <a:ext cx="381000" cy="370355"/>
          </a:xfrm>
          <a:prstGeom prst="downArrow">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0" name="Arrow: Down 9"/>
          <p:cNvSpPr/>
          <p:nvPr/>
        </p:nvSpPr>
        <p:spPr bwMode="auto">
          <a:xfrm rot="3911846">
            <a:off x="3842687" y="3217628"/>
            <a:ext cx="381000" cy="1227754"/>
          </a:xfrm>
          <a:prstGeom prst="downArrow">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1" name="Content Placeholder 2"/>
          <p:cNvSpPr txBox="1">
            <a:spLocks/>
          </p:cNvSpPr>
          <p:nvPr/>
        </p:nvSpPr>
        <p:spPr bwMode="auto">
          <a:xfrm rot="20782333">
            <a:off x="4643739" y="2820720"/>
            <a:ext cx="3960958" cy="144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kern="0" dirty="0">
                <a:solidFill>
                  <a:srgbClr val="FFC000"/>
                </a:solidFill>
                <a:effectLst>
                  <a:glow rad="127000">
                    <a:schemeClr val="bg1"/>
                  </a:glow>
                </a:effectLst>
              </a:rPr>
              <a:t>The Mast is like the Cross of Jesus — connecting us to God</a:t>
            </a:r>
          </a:p>
        </p:txBody>
      </p:sp>
      <p:sp>
        <p:nvSpPr>
          <p:cNvPr id="13" name="Content Placeholder 2"/>
          <p:cNvSpPr txBox="1">
            <a:spLocks/>
          </p:cNvSpPr>
          <p:nvPr/>
        </p:nvSpPr>
        <p:spPr bwMode="auto">
          <a:xfrm>
            <a:off x="1447800" y="5076048"/>
            <a:ext cx="5257800" cy="124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indent="0">
              <a:buFont typeface="Wingdings" pitchFamily="2" charset="2"/>
              <a:buNone/>
            </a:pPr>
            <a:r>
              <a:rPr lang="en-US" sz="3000" b="1" kern="0" dirty="0">
                <a:solidFill>
                  <a:srgbClr val="FFC000"/>
                </a:solidFill>
                <a:effectLst>
                  <a:glow rad="127000">
                    <a:schemeClr val="bg1"/>
                  </a:glow>
                </a:effectLst>
                <a:latin typeface="+mn-lt"/>
              </a:rPr>
              <a:t>The Cockpit is like our </a:t>
            </a:r>
          </a:p>
          <a:p>
            <a:pPr marL="0" indent="0">
              <a:buFont typeface="Wingdings" pitchFamily="2" charset="2"/>
              <a:buNone/>
            </a:pPr>
            <a:r>
              <a:rPr lang="en-US" sz="3000" b="1" kern="0" dirty="0">
                <a:solidFill>
                  <a:srgbClr val="FFC000"/>
                </a:solidFill>
                <a:effectLst>
                  <a:glow rad="127000">
                    <a:schemeClr val="bg1"/>
                  </a:glow>
                </a:effectLst>
                <a:latin typeface="+mn-lt"/>
              </a:rPr>
              <a:t>body—where our soul sits.</a:t>
            </a:r>
          </a:p>
        </p:txBody>
      </p:sp>
    </p:spTree>
    <p:extLst>
      <p:ext uri="{BB962C8B-B14F-4D97-AF65-F5344CB8AC3E}">
        <p14:creationId xmlns:p14="http://schemas.microsoft.com/office/powerpoint/2010/main" val="767020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P spid="8" grpId="0" animBg="1"/>
      <p:bldP spid="10" grpId="0" animBg="1"/>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666"/>
          <a:stretch/>
        </p:blipFill>
        <p:spPr>
          <a:xfrm>
            <a:off x="0" y="0"/>
            <a:ext cx="9144000" cy="6858000"/>
          </a:xfrm>
          <a:prstGeom prst="rect">
            <a:avLst/>
          </a:prstGeom>
        </p:spPr>
      </p:pic>
      <p:sp>
        <p:nvSpPr>
          <p:cNvPr id="3" name="Content Placeholder 2"/>
          <p:cNvSpPr>
            <a:spLocks noGrp="1"/>
          </p:cNvSpPr>
          <p:nvPr>
            <p:ph idx="1"/>
          </p:nvPr>
        </p:nvSpPr>
        <p:spPr>
          <a:xfrm>
            <a:off x="152400" y="3429000"/>
            <a:ext cx="5638800" cy="3429000"/>
          </a:xfrm>
        </p:spPr>
        <p:txBody>
          <a:bodyPr lIns="0" tIns="0" rIns="0" bIns="0"/>
          <a:lstStyle/>
          <a:p>
            <a:pPr marL="0" indent="0">
              <a:buNone/>
            </a:pPr>
            <a:r>
              <a:rPr lang="en-US" sz="4400" dirty="0">
                <a:effectLst>
                  <a:glow rad="107950">
                    <a:srgbClr val="000714"/>
                  </a:glow>
                </a:effectLst>
              </a:rPr>
              <a:t>The Tail Rotor keeps the craft flying straight. Without it the copter would fly around in circles!</a:t>
            </a:r>
          </a:p>
        </p:txBody>
      </p:sp>
    </p:spTree>
    <p:extLst>
      <p:ext uri="{BB962C8B-B14F-4D97-AF65-F5344CB8AC3E}">
        <p14:creationId xmlns:p14="http://schemas.microsoft.com/office/powerpoint/2010/main" val="132391862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bright="7000" contrast="2000"/>
                    </a14:imgEffect>
                  </a14:imgLayer>
                </a14:imgProps>
              </a:ext>
              <a:ext uri="{28A0092B-C50C-407E-A947-70E740481C1C}">
                <a14:useLocalDpi xmlns:a14="http://schemas.microsoft.com/office/drawing/2010/main" val="0"/>
              </a:ext>
            </a:extLst>
          </a:blip>
          <a:srcRect l="7301" t="11386" r="7301" b="11440"/>
          <a:stretch/>
        </p:blipFill>
        <p:spPr>
          <a:xfrm>
            <a:off x="5644" y="-1"/>
            <a:ext cx="9138356" cy="6858001"/>
          </a:xfrm>
        </p:spPr>
      </p:pic>
      <p:sp>
        <p:nvSpPr>
          <p:cNvPr id="5" name="Content Placeholder 2"/>
          <p:cNvSpPr txBox="1">
            <a:spLocks/>
          </p:cNvSpPr>
          <p:nvPr/>
        </p:nvSpPr>
        <p:spPr bwMode="auto">
          <a:xfrm>
            <a:off x="152400" y="152400"/>
            <a:ext cx="8991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400" kern="0" dirty="0">
                <a:effectLst>
                  <a:glow rad="107950">
                    <a:srgbClr val="000714"/>
                  </a:glow>
                </a:effectLst>
              </a:rPr>
              <a:t>The Word of God shows us the way and keeps us from going in circles.</a:t>
            </a:r>
          </a:p>
        </p:txBody>
      </p:sp>
      <p:sp>
        <p:nvSpPr>
          <p:cNvPr id="6" name="Content Placeholder 2"/>
          <p:cNvSpPr txBox="1">
            <a:spLocks/>
          </p:cNvSpPr>
          <p:nvPr/>
        </p:nvSpPr>
        <p:spPr bwMode="auto">
          <a:xfrm>
            <a:off x="3886200" y="2133600"/>
            <a:ext cx="5105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kern="0" dirty="0">
                <a:effectLst>
                  <a:glow rad="107950">
                    <a:srgbClr val="000714"/>
                  </a:glow>
                </a:effectLst>
              </a:rPr>
              <a:t>“The teachings of his God are in his heart. His feet do not slip.” </a:t>
            </a:r>
          </a:p>
          <a:p>
            <a:pPr marL="0" indent="0" algn="r">
              <a:buNone/>
            </a:pPr>
            <a:r>
              <a:rPr lang="en-US" sz="2400" kern="0" dirty="0">
                <a:effectLst>
                  <a:glow rad="107950">
                    <a:srgbClr val="000714"/>
                  </a:glow>
                </a:effectLst>
              </a:rPr>
              <a:t>Ps 37:31 </a:t>
            </a:r>
            <a:r>
              <a:rPr lang="en-US" sz="2000" b="0" kern="0" dirty="0">
                <a:effectLst>
                  <a:glow rad="107950">
                    <a:srgbClr val="000714"/>
                  </a:glow>
                </a:effectLst>
              </a:rPr>
              <a:t>(GW)</a:t>
            </a:r>
          </a:p>
        </p:txBody>
      </p:sp>
    </p:spTree>
    <p:extLst>
      <p:ext uri="{BB962C8B-B14F-4D97-AF65-F5344CB8AC3E}">
        <p14:creationId xmlns:p14="http://schemas.microsoft.com/office/powerpoint/2010/main" val="5321652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Jesus Nut</a:t>
            </a:r>
          </a:p>
        </p:txBody>
      </p:sp>
      <p:pic>
        <p:nvPicPr>
          <p:cNvPr id="4" name="Content Placeholder 3"/>
          <p:cNvPicPr>
            <a:picLocks noGrp="1" noChangeAspect="1"/>
          </p:cNvPicPr>
          <p:nvPr>
            <p:ph idx="1"/>
          </p:nvPr>
        </p:nvPicPr>
        <p:blipFill>
          <a:blip r:embed="rId2"/>
          <a:stretch>
            <a:fillRect/>
          </a:stretch>
        </p:blipFill>
        <p:spPr>
          <a:xfrm flipH="1">
            <a:off x="0" y="838200"/>
            <a:ext cx="9144000" cy="6019800"/>
          </a:xfrm>
          <a:prstGeom prst="rect">
            <a:avLst/>
          </a:prstGeom>
        </p:spPr>
      </p:pic>
      <p:sp>
        <p:nvSpPr>
          <p:cNvPr id="6" name="Arrow: Down 5"/>
          <p:cNvSpPr/>
          <p:nvPr/>
        </p:nvSpPr>
        <p:spPr bwMode="auto">
          <a:xfrm rot="14832193" flipH="1">
            <a:off x="2952141" y="2987148"/>
            <a:ext cx="390232" cy="823380"/>
          </a:xfrm>
          <a:prstGeom prst="downArrow">
            <a:avLst>
              <a:gd name="adj1" fmla="val 68929"/>
              <a:gd name="adj2" fmla="val 50000"/>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5" name="Content Placeholder 2"/>
          <p:cNvSpPr txBox="1">
            <a:spLocks/>
          </p:cNvSpPr>
          <p:nvPr/>
        </p:nvSpPr>
        <p:spPr bwMode="auto">
          <a:xfrm rot="20842616">
            <a:off x="1701574" y="1794610"/>
            <a:ext cx="1355297" cy="247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a:solidFill>
                  <a:srgbClr val="FFC000"/>
                </a:solidFill>
                <a:effectLst>
                  <a:glow rad="127000">
                    <a:schemeClr val="bg1"/>
                  </a:glow>
                </a:effectLst>
              </a:rPr>
              <a:t>The Jesus Nut is like Jesus</a:t>
            </a:r>
          </a:p>
        </p:txBody>
      </p:sp>
      <p:sp>
        <p:nvSpPr>
          <p:cNvPr id="7" name="Content Placeholder 2"/>
          <p:cNvSpPr txBox="1">
            <a:spLocks/>
          </p:cNvSpPr>
          <p:nvPr/>
        </p:nvSpPr>
        <p:spPr bwMode="auto">
          <a:xfrm rot="20842616">
            <a:off x="4989132" y="1076052"/>
            <a:ext cx="4147166" cy="1051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kern="0" dirty="0">
                <a:solidFill>
                  <a:srgbClr val="FFC000"/>
                </a:solidFill>
                <a:effectLst>
                  <a:glow rad="127000">
                    <a:schemeClr val="bg1"/>
                  </a:glow>
                </a:effectLst>
              </a:rPr>
              <a:t>The </a:t>
            </a:r>
            <a:r>
              <a:rPr lang="en-US" kern="0" dirty="0" err="1">
                <a:solidFill>
                  <a:srgbClr val="FFC000"/>
                </a:solidFill>
                <a:effectLst>
                  <a:glow rad="127000">
                    <a:schemeClr val="bg1"/>
                  </a:glow>
                </a:effectLst>
              </a:rPr>
              <a:t>Roto</a:t>
            </a:r>
            <a:r>
              <a:rPr lang="en-US" kern="0" dirty="0">
                <a:solidFill>
                  <a:srgbClr val="FFC000"/>
                </a:solidFill>
                <a:effectLst>
                  <a:glow rad="127000">
                    <a:schemeClr val="bg1"/>
                  </a:glow>
                </a:effectLst>
              </a:rPr>
              <a:t> Blades </a:t>
            </a:r>
          </a:p>
          <a:p>
            <a:pPr marL="0" indent="0">
              <a:buFont typeface="Wingdings" pitchFamily="2" charset="2"/>
              <a:buNone/>
            </a:pPr>
            <a:r>
              <a:rPr lang="en-US" kern="0" dirty="0">
                <a:solidFill>
                  <a:srgbClr val="FFC000"/>
                </a:solidFill>
                <a:effectLst>
                  <a:glow rad="127000">
                    <a:schemeClr val="bg1"/>
                  </a:glow>
                </a:effectLst>
              </a:rPr>
              <a:t>are like the life breathing Holy Spirit</a:t>
            </a:r>
          </a:p>
        </p:txBody>
      </p:sp>
      <p:sp>
        <p:nvSpPr>
          <p:cNvPr id="8" name="Arrow: Down 7"/>
          <p:cNvSpPr/>
          <p:nvPr/>
        </p:nvSpPr>
        <p:spPr bwMode="auto">
          <a:xfrm rot="6179618">
            <a:off x="4733811" y="1791478"/>
            <a:ext cx="381000" cy="370355"/>
          </a:xfrm>
          <a:prstGeom prst="downArrow">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0" name="Arrow: Down 9"/>
          <p:cNvSpPr/>
          <p:nvPr/>
        </p:nvSpPr>
        <p:spPr bwMode="auto">
          <a:xfrm rot="3911846">
            <a:off x="3859091" y="3242581"/>
            <a:ext cx="381000" cy="1144135"/>
          </a:xfrm>
          <a:prstGeom prst="downArrow">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1" name="Content Placeholder 2"/>
          <p:cNvSpPr txBox="1">
            <a:spLocks/>
          </p:cNvSpPr>
          <p:nvPr/>
        </p:nvSpPr>
        <p:spPr bwMode="auto">
          <a:xfrm rot="20866369">
            <a:off x="4650689" y="2812688"/>
            <a:ext cx="3960958" cy="144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kern="0" dirty="0">
                <a:solidFill>
                  <a:srgbClr val="FFC000"/>
                </a:solidFill>
                <a:effectLst>
                  <a:glow rad="127000">
                    <a:schemeClr val="bg1"/>
                  </a:glow>
                </a:effectLst>
              </a:rPr>
              <a:t>The Mast is like the Cross of Jesus — connecting us to God</a:t>
            </a:r>
          </a:p>
        </p:txBody>
      </p:sp>
      <p:sp>
        <p:nvSpPr>
          <p:cNvPr id="13" name="Content Placeholder 2"/>
          <p:cNvSpPr txBox="1">
            <a:spLocks/>
          </p:cNvSpPr>
          <p:nvPr/>
        </p:nvSpPr>
        <p:spPr bwMode="auto">
          <a:xfrm rot="20842616">
            <a:off x="5423825" y="4783816"/>
            <a:ext cx="3163375" cy="131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a:solidFill>
                  <a:srgbClr val="FFC000"/>
                </a:solidFill>
                <a:effectLst>
                  <a:glow rad="127000">
                    <a:schemeClr val="bg1"/>
                  </a:glow>
                </a:effectLst>
              </a:rPr>
              <a:t>The Rotor Tail is like the Word of God</a:t>
            </a:r>
          </a:p>
        </p:txBody>
      </p:sp>
      <p:sp>
        <p:nvSpPr>
          <p:cNvPr id="14" name="Arrow: Down 13"/>
          <p:cNvSpPr/>
          <p:nvPr/>
        </p:nvSpPr>
        <p:spPr bwMode="auto">
          <a:xfrm rot="12442746" flipH="1">
            <a:off x="7604997" y="3976018"/>
            <a:ext cx="324980" cy="635612"/>
          </a:xfrm>
          <a:prstGeom prst="downArrow">
            <a:avLst>
              <a:gd name="adj1" fmla="val 68929"/>
              <a:gd name="adj2" fmla="val 50000"/>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5" name="Content Placeholder 2"/>
          <p:cNvSpPr txBox="1">
            <a:spLocks/>
          </p:cNvSpPr>
          <p:nvPr/>
        </p:nvSpPr>
        <p:spPr bwMode="auto">
          <a:xfrm>
            <a:off x="1115296" y="4785021"/>
            <a:ext cx="3724025" cy="146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indent="0">
              <a:buFont typeface="Wingdings" pitchFamily="2" charset="2"/>
              <a:buNone/>
            </a:pPr>
            <a:r>
              <a:rPr lang="en-US" sz="3000" b="1" kern="0" dirty="0">
                <a:solidFill>
                  <a:srgbClr val="FFC000"/>
                </a:solidFill>
                <a:effectLst>
                  <a:glow rad="127000">
                    <a:schemeClr val="bg1"/>
                  </a:glow>
                </a:effectLst>
                <a:latin typeface="+mn-lt"/>
              </a:rPr>
              <a:t>The Cockpit is like our body—where our soul sits.</a:t>
            </a:r>
          </a:p>
        </p:txBody>
      </p:sp>
    </p:spTree>
    <p:extLst>
      <p:ext uri="{BB962C8B-B14F-4D97-AF65-F5344CB8AC3E}">
        <p14:creationId xmlns:p14="http://schemas.microsoft.com/office/powerpoint/2010/main" val="3390004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P spid="8" grpId="0" animBg="1"/>
      <p:bldP spid="10" grpId="0" animBg="1"/>
      <p:bldP spid="11" grpId="0"/>
      <p:bldP spid="13" grpId="0"/>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3164" y="17929"/>
            <a:ext cx="4194636" cy="7086599"/>
          </a:xfrm>
        </p:spPr>
        <p:txBody>
          <a:bodyPr lIns="91440" rIns="0" bIns="0"/>
          <a:lstStyle/>
          <a:p>
            <a:pPr marL="0" indent="0">
              <a:buNone/>
            </a:pPr>
            <a:r>
              <a:rPr lang="en-US" sz="3600" dirty="0"/>
              <a:t>Helicopter pilots do a safety preflight at every stop. </a:t>
            </a:r>
          </a:p>
          <a:p>
            <a:pPr marL="0" indent="0">
              <a:buNone/>
            </a:pPr>
            <a:r>
              <a:rPr lang="en-US" sz="3600" dirty="0"/>
              <a:t>The most important thing to check is the Jesus Nut. Is it still on tight?</a:t>
            </a:r>
          </a:p>
          <a:p>
            <a:pPr lvl="1"/>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colorTemperature colorTemp="7885"/>
                    </a14:imgEffect>
                    <a14:imgEffect>
                      <a14:saturation sat="131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8600" y="-187534"/>
            <a:ext cx="5181600" cy="7292062"/>
          </a:xfrm>
          <a:prstGeom prst="rect">
            <a:avLst/>
          </a:prstGeom>
          <a:effectLst>
            <a:softEdge rad="266700"/>
          </a:effectLst>
        </p:spPr>
      </p:pic>
    </p:spTree>
    <p:extLst>
      <p:ext uri="{BB962C8B-B14F-4D97-AF65-F5344CB8AC3E}">
        <p14:creationId xmlns:p14="http://schemas.microsoft.com/office/powerpoint/2010/main" val="10199789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200" dirty="0"/>
              <a:t>Title: </a:t>
            </a:r>
            <a:r>
              <a:rPr lang="en-US" sz="4400" dirty="0"/>
              <a:t>Preflight Check</a:t>
            </a:r>
            <a:br>
              <a:rPr lang="en-US" sz="4400" dirty="0"/>
            </a:br>
            <a:br>
              <a:rPr lang="en-US" sz="4400" dirty="0"/>
            </a:br>
            <a:r>
              <a:rPr lang="en-US" sz="4400" dirty="0"/>
              <a:t>Download Here:</a:t>
            </a:r>
          </a:p>
          <a:p>
            <a:pPr marL="0" indent="0" algn="ctr">
              <a:buNone/>
            </a:pPr>
            <a:r>
              <a:rPr lang="en-US" dirty="0">
                <a:hlinkClick r:id="rId2"/>
              </a:rPr>
              <a:t>https://youtu.be/Vg0EBluQwwo</a:t>
            </a:r>
            <a:r>
              <a:rPr lang="en-US" dirty="0"/>
              <a:t> </a:t>
            </a:r>
            <a:br>
              <a:rPr lang="en-US" dirty="0"/>
            </a:br>
            <a:endParaRPr lang="en-US" dirty="0"/>
          </a:p>
        </p:txBody>
      </p:sp>
      <p:sp>
        <p:nvSpPr>
          <p:cNvPr id="4" name="Title 1"/>
          <p:cNvSpPr>
            <a:spLocks noGrp="1"/>
          </p:cNvSpPr>
          <p:nvPr>
            <p:ph type="title"/>
          </p:nvPr>
        </p:nvSpPr>
        <p:spPr>
          <a:xfrm>
            <a:off x="-33867" y="0"/>
            <a:ext cx="9144000" cy="685800"/>
          </a:xfrm>
        </p:spPr>
        <p:txBody>
          <a:bodyPr/>
          <a:lstStyle/>
          <a:p>
            <a:r>
              <a:rPr lang="en-US" sz="3600" dirty="0"/>
              <a:t>Video: Preflight Check</a:t>
            </a:r>
          </a:p>
        </p:txBody>
      </p:sp>
    </p:spTree>
    <p:extLst>
      <p:ext uri="{BB962C8B-B14F-4D97-AF65-F5344CB8AC3E}">
        <p14:creationId xmlns:p14="http://schemas.microsoft.com/office/powerpoint/2010/main" val="145389328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226"/>
          <a:stretch/>
        </p:blipFill>
        <p:spPr>
          <a:xfrm>
            <a:off x="0" y="1292944"/>
            <a:ext cx="9143999" cy="4498256"/>
          </a:xfrm>
          <a:prstGeom prst="rect">
            <a:avLst/>
          </a:prstGeom>
        </p:spPr>
      </p:pic>
      <p:sp>
        <p:nvSpPr>
          <p:cNvPr id="3" name="Content Placeholder 2"/>
          <p:cNvSpPr>
            <a:spLocks noGrp="1"/>
          </p:cNvSpPr>
          <p:nvPr>
            <p:ph idx="1"/>
          </p:nvPr>
        </p:nvSpPr>
        <p:spPr>
          <a:xfrm>
            <a:off x="0" y="1"/>
            <a:ext cx="9144000" cy="1181528"/>
          </a:xfrm>
        </p:spPr>
        <p:txBody>
          <a:bodyPr lIns="91440" tIns="0" rIns="0" bIns="0"/>
          <a:lstStyle/>
          <a:p>
            <a:pPr marL="0" indent="0">
              <a:buNone/>
            </a:pPr>
            <a:r>
              <a:rPr lang="en-US" sz="4000" dirty="0"/>
              <a:t>We also need to do regular preflight checks on our spiritual condition. </a:t>
            </a:r>
          </a:p>
          <a:p>
            <a:pPr lvl="1"/>
            <a:endParaRPr lang="en-US" dirty="0"/>
          </a:p>
        </p:txBody>
      </p:sp>
      <p:sp>
        <p:nvSpPr>
          <p:cNvPr id="5" name="Content Placeholder 2"/>
          <p:cNvSpPr txBox="1">
            <a:spLocks/>
          </p:cNvSpPr>
          <p:nvPr/>
        </p:nvSpPr>
        <p:spPr bwMode="auto">
          <a:xfrm>
            <a:off x="0" y="4876800"/>
            <a:ext cx="9296400" cy="1981200"/>
          </a:xfrm>
          <a:prstGeom prst="rect">
            <a:avLst/>
          </a:prstGeom>
          <a:solidFill>
            <a:schemeClr val="bg1"/>
          </a:solidFill>
          <a:ln>
            <a:noFill/>
          </a:ln>
          <a:effectLs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a:t>Go to church, pray at the altar, pray by our beds, study our bibles, go back to the foot of the cross, repent—check and recheck that our Savior Jesus is well attached to our souls.</a:t>
            </a:r>
          </a:p>
          <a:p>
            <a:pPr lvl="1"/>
            <a:endParaRPr lang="en-US" kern="0" dirty="0"/>
          </a:p>
        </p:txBody>
      </p:sp>
    </p:spTree>
    <p:extLst>
      <p:ext uri="{BB962C8B-B14F-4D97-AF65-F5344CB8AC3E}">
        <p14:creationId xmlns:p14="http://schemas.microsoft.com/office/powerpoint/2010/main" val="25038123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76000"/>
                    </a14:imgEffect>
                    <a14:imgEffect>
                      <a14:brightnessContrast bright="12000" contrast="1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52400" y="152400"/>
            <a:ext cx="4800600" cy="6019799"/>
          </a:xfrm>
        </p:spPr>
        <p:txBody>
          <a:bodyPr/>
          <a:lstStyle/>
          <a:p>
            <a:pPr marL="0" indent="0">
              <a:buNone/>
            </a:pPr>
            <a:r>
              <a:rPr lang="en-US" sz="5400" dirty="0">
                <a:effectLst>
                  <a:glow rad="152400">
                    <a:srgbClr val="002060"/>
                  </a:glow>
                </a:effectLst>
              </a:rPr>
              <a:t>Ask yourself: Am I flying safely? </a:t>
            </a:r>
          </a:p>
          <a:p>
            <a:pPr marL="0" indent="0">
              <a:buNone/>
            </a:pPr>
            <a:r>
              <a:rPr lang="en-US" sz="5400" dirty="0">
                <a:effectLst>
                  <a:glow rad="152400">
                    <a:srgbClr val="002060"/>
                  </a:glow>
                </a:effectLst>
              </a:rPr>
              <a:t>Is my Jesus connection tight? </a:t>
            </a:r>
          </a:p>
          <a:p>
            <a:pPr lvl="1"/>
            <a:endParaRPr lang="en-US" dirty="0"/>
          </a:p>
        </p:txBody>
      </p:sp>
    </p:spTree>
    <p:extLst>
      <p:ext uri="{BB962C8B-B14F-4D97-AF65-F5344CB8AC3E}">
        <p14:creationId xmlns:p14="http://schemas.microsoft.com/office/powerpoint/2010/main" val="41586207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42025" y="0"/>
            <a:ext cx="8925775" cy="5029200"/>
          </a:xfrm>
          <a:prstGeom prst="rect">
            <a:avLst/>
          </a:prstGeom>
        </p:spPr>
      </p:pic>
    </p:spTree>
    <p:extLst>
      <p:ext uri="{BB962C8B-B14F-4D97-AF65-F5344CB8AC3E}">
        <p14:creationId xmlns:p14="http://schemas.microsoft.com/office/powerpoint/2010/main" val="4560176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16000" contrast="2000"/>
                    </a14:imgEffect>
                  </a14:imgLayer>
                </a14:imgProps>
              </a:ext>
              <a:ext uri="{28A0092B-C50C-407E-A947-70E740481C1C}">
                <a14:useLocalDpi xmlns:a14="http://schemas.microsoft.com/office/drawing/2010/main" val="0"/>
              </a:ext>
            </a:extLst>
          </a:blip>
          <a:stretch>
            <a:fillRect/>
          </a:stretch>
        </p:blipFill>
        <p:spPr>
          <a:xfrm>
            <a:off x="4876801" y="838053"/>
            <a:ext cx="4202112" cy="3581547"/>
          </a:xfrm>
          <a:prstGeom prst="rect">
            <a:avLst/>
          </a:prstGeom>
          <a:effectLst>
            <a:softEdge rad="63500"/>
          </a:effectLst>
        </p:spPr>
      </p:pic>
      <p:sp>
        <p:nvSpPr>
          <p:cNvPr id="2" name="Title 1"/>
          <p:cNvSpPr>
            <a:spLocks noGrp="1"/>
          </p:cNvSpPr>
          <p:nvPr>
            <p:ph type="title"/>
          </p:nvPr>
        </p:nvSpPr>
        <p:spPr/>
        <p:txBody>
          <a:bodyPr/>
          <a:lstStyle/>
          <a:p>
            <a:r>
              <a:rPr lang="en-US" dirty="0"/>
              <a:t>Some Crafts People Have Made</a:t>
            </a: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harpenSoften amount="54000"/>
                    </a14:imgEffect>
                    <a14:imgEffect>
                      <a14:brightnessContrast bright="12000" contrast="22000"/>
                    </a14:imgEffect>
                  </a14:imgLayer>
                </a14:imgProps>
              </a:ext>
              <a:ext uri="{28A0092B-C50C-407E-A947-70E740481C1C}">
                <a14:useLocalDpi xmlns:a14="http://schemas.microsoft.com/office/drawing/2010/main" val="0"/>
              </a:ext>
            </a:extLst>
          </a:blip>
          <a:srcRect l="5000" t="4859" r="3750" b="3605"/>
          <a:stretch/>
        </p:blipFill>
        <p:spPr>
          <a:xfrm>
            <a:off x="2895600" y="3276600"/>
            <a:ext cx="3505199" cy="3505200"/>
          </a:xfrm>
          <a:prstGeom prst="rect">
            <a:avLst/>
          </a:prstGeom>
          <a:effectLst>
            <a:softEdge rad="76200"/>
          </a:effectLst>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sharpenSoften amount="28000"/>
                    </a14:imgEffect>
                    <a14:imgEffect>
                      <a14:brightnessContrast bright="12000" contrast="16000"/>
                    </a14:imgEffect>
                  </a14:imgLayer>
                </a14:imgProps>
              </a:ext>
              <a:ext uri="{28A0092B-C50C-407E-A947-70E740481C1C}">
                <a14:useLocalDpi xmlns:a14="http://schemas.microsoft.com/office/drawing/2010/main" val="0"/>
              </a:ext>
            </a:extLst>
          </a:blip>
          <a:srcRect l="2000" r="6000" b="2439"/>
          <a:stretch/>
        </p:blipFill>
        <p:spPr>
          <a:xfrm>
            <a:off x="56444" y="914400"/>
            <a:ext cx="3224784" cy="3505200"/>
          </a:xfrm>
          <a:prstGeom prst="rect">
            <a:avLst/>
          </a:prstGeom>
          <a:effectLst>
            <a:softEdge rad="139700"/>
          </a:effectLst>
        </p:spPr>
      </p:pic>
    </p:spTree>
    <p:extLst>
      <p:ext uri="{BB962C8B-B14F-4D97-AF65-F5344CB8AC3E}">
        <p14:creationId xmlns:p14="http://schemas.microsoft.com/office/powerpoint/2010/main" val="12947759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13000" contrast="30000"/>
                    </a14:imgEffect>
                  </a14:imgLayer>
                </a14:imgProps>
              </a:ext>
              <a:ext uri="{28A0092B-C50C-407E-A947-70E740481C1C}">
                <a14:useLocalDpi xmlns:a14="http://schemas.microsoft.com/office/drawing/2010/main" val="0"/>
              </a:ext>
            </a:extLst>
          </a:blip>
          <a:stretch>
            <a:fillRect/>
          </a:stretch>
        </p:blipFill>
        <p:spPr>
          <a:xfrm>
            <a:off x="15240" y="11430"/>
            <a:ext cx="9128760" cy="6846570"/>
          </a:xfrm>
          <a:prstGeom prst="rect">
            <a:avLst/>
          </a:prstGeom>
        </p:spPr>
      </p:pic>
      <p:sp>
        <p:nvSpPr>
          <p:cNvPr id="2" name="Title 1"/>
          <p:cNvSpPr>
            <a:spLocks noGrp="1"/>
          </p:cNvSpPr>
          <p:nvPr>
            <p:ph type="title"/>
          </p:nvPr>
        </p:nvSpPr>
        <p:spPr>
          <a:xfrm>
            <a:off x="152400" y="1905000"/>
            <a:ext cx="3124200" cy="5181600"/>
          </a:xfrm>
        </p:spPr>
        <p:txBody>
          <a:bodyPr lIns="91440" rIns="0" bIns="0" anchor="t" anchorCtr="0"/>
          <a:lstStyle/>
          <a:p>
            <a:r>
              <a:rPr lang="en-US" dirty="0"/>
              <a:t>Our Special Gift to You:</a:t>
            </a:r>
            <a:br>
              <a:rPr lang="en-US" dirty="0"/>
            </a:br>
            <a:br>
              <a:rPr lang="en-US" dirty="0"/>
            </a:br>
            <a:r>
              <a:rPr lang="en-US" dirty="0"/>
              <a:t>Jesus Nut Reminder Pendant</a:t>
            </a:r>
          </a:p>
        </p:txBody>
      </p:sp>
    </p:spTree>
    <p:extLst>
      <p:ext uri="{BB962C8B-B14F-4D97-AF65-F5344CB8AC3E}">
        <p14:creationId xmlns:p14="http://schemas.microsoft.com/office/powerpoint/2010/main" val="408159419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200" dirty="0"/>
              <a:t>Title: </a:t>
            </a:r>
            <a:r>
              <a:rPr lang="en-US" sz="4400" dirty="0"/>
              <a:t>Lord I Need You</a:t>
            </a:r>
            <a:br>
              <a:rPr lang="en-US" sz="4400" dirty="0"/>
            </a:br>
            <a:br>
              <a:rPr lang="en-US" sz="4400" dirty="0"/>
            </a:br>
            <a:r>
              <a:rPr lang="en-US" sz="4400" dirty="0"/>
              <a:t>Download Here:</a:t>
            </a:r>
          </a:p>
          <a:p>
            <a:pPr marL="0" indent="0" algn="ctr">
              <a:buNone/>
            </a:pPr>
            <a:r>
              <a:rPr lang="en-US" dirty="0">
                <a:hlinkClick r:id="rId3"/>
              </a:rPr>
              <a:t>https://youtu.be/LuvfMDhTyMA</a:t>
            </a:r>
            <a:endParaRPr lang="en-US" dirty="0"/>
          </a:p>
          <a:p>
            <a:pPr marL="0" indent="0" algn="ctr">
              <a:buNone/>
            </a:pPr>
            <a:r>
              <a:rPr lang="en-US" dirty="0"/>
              <a:t> </a:t>
            </a:r>
            <a:br>
              <a:rPr lang="en-US" dirty="0"/>
            </a:br>
            <a:endParaRPr lang="en-US" dirty="0"/>
          </a:p>
        </p:txBody>
      </p:sp>
      <p:sp>
        <p:nvSpPr>
          <p:cNvPr id="4" name="Title 1"/>
          <p:cNvSpPr>
            <a:spLocks noGrp="1"/>
          </p:cNvSpPr>
          <p:nvPr>
            <p:ph type="title"/>
          </p:nvPr>
        </p:nvSpPr>
        <p:spPr>
          <a:xfrm>
            <a:off x="-33867" y="0"/>
            <a:ext cx="9144000" cy="685800"/>
          </a:xfrm>
        </p:spPr>
        <p:txBody>
          <a:bodyPr/>
          <a:lstStyle/>
          <a:p>
            <a:r>
              <a:rPr lang="en-US" sz="3600" dirty="0"/>
              <a:t>Song: Lord I Need You</a:t>
            </a:r>
          </a:p>
        </p:txBody>
      </p:sp>
    </p:spTree>
    <p:extLst>
      <p:ext uri="{BB962C8B-B14F-4D97-AF65-F5344CB8AC3E}">
        <p14:creationId xmlns:p14="http://schemas.microsoft.com/office/powerpoint/2010/main" val="327753704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22178902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124907" y="3657601"/>
            <a:ext cx="3989893"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5144253" cy="365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 Speaking</a:t>
            </a:r>
          </a:p>
          <a:p>
            <a:pPr algn="ctr">
              <a:lnSpc>
                <a:spcPct val="90000"/>
              </a:lnSpc>
              <a:buFont typeface="Wingdings" pitchFamily="2" charset="2"/>
              <a:buNone/>
            </a:pPr>
            <a:r>
              <a:rPr lang="en-US" sz="3200" b="1" u="sng" dirty="0"/>
              <a:t>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began telling each other how their hearts had felt strangely warm as he talked with them…” </a:t>
            </a:r>
          </a:p>
          <a:p>
            <a:pPr marL="0" indent="0" algn="ctr">
              <a:lnSpc>
                <a:spcPct val="90000"/>
              </a:lnSpc>
              <a:buNone/>
            </a:pPr>
            <a:r>
              <a:rPr lang="en-US" sz="2400" dirty="0"/>
              <a:t>Lk.24:32 </a:t>
            </a:r>
            <a:r>
              <a:rPr lang="en-US" sz="2000" dirty="0"/>
              <a:t>(TLB)</a:t>
            </a:r>
            <a:endParaRPr lang="en-US" sz="2000" b="1" dirty="0"/>
          </a:p>
        </p:txBody>
      </p:sp>
    </p:spTree>
    <p:extLst>
      <p:ext uri="{BB962C8B-B14F-4D97-AF65-F5344CB8AC3E}">
        <p14:creationId xmlns:p14="http://schemas.microsoft.com/office/powerpoint/2010/main" val="2680135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5843">
                                            <p:txEl>
                                              <p:pRg st="2" end="2"/>
                                            </p:txEl>
                                          </p:spTgt>
                                        </p:tgtEl>
                                        <p:attrNameLst>
                                          <p:attrName>style.visibility</p:attrName>
                                        </p:attrNameLst>
                                      </p:cBhvr>
                                      <p:to>
                                        <p:strVal val="visible"/>
                                      </p:to>
                                    </p:set>
                                    <p:anim calcmode="lin" valueType="num">
                                      <p:cBhvr additive="base">
                                        <p:cTn id="22"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5843">
                                            <p:txEl>
                                              <p:pRg st="4" end="4"/>
                                            </p:txEl>
                                          </p:spTgt>
                                        </p:tgtEl>
                                        <p:attrNameLst>
                                          <p:attrName>style.visibility</p:attrName>
                                        </p:attrNameLst>
                                      </p:cBhvr>
                                      <p:to>
                                        <p:strVal val="visible"/>
                                      </p:to>
                                    </p:set>
                                    <p:anim calcmode="lin" valueType="num">
                                      <p:cBhvr additive="base">
                                        <p:cTn id="28"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3578471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a:t>You want to set an example &amp; show others how it is done</a:t>
            </a:r>
          </a:p>
          <a:p>
            <a:pPr marL="590550" indent="-590550" eaLnBrk="1" hangingPunct="1">
              <a:lnSpc>
                <a:spcPct val="90000"/>
              </a:lnSpc>
              <a:buClr>
                <a:schemeClr val="tx1"/>
              </a:buClr>
            </a:pPr>
            <a:r>
              <a:rPr lang="en-US" sz="300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extLst>
      <p:ext uri="{BB962C8B-B14F-4D97-AF65-F5344CB8AC3E}">
        <p14:creationId xmlns:p14="http://schemas.microsoft.com/office/powerpoint/2010/main" val="3525483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3">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Important Questions</a:t>
            </a:r>
            <a:endParaRPr lang="en-US" sz="3200" b="1" dirty="0"/>
          </a:p>
          <a:p>
            <a:pPr eaLnBrk="1" hangingPunct="1">
              <a:lnSpc>
                <a:spcPct val="80000"/>
              </a:lnSpc>
              <a:buClr>
                <a:srgbClr val="F5F5F5"/>
              </a:buClr>
            </a:pPr>
            <a:endParaRPr lang="en-US" sz="32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4"/>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292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408591261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extLst>
      <p:ext uri="{BB962C8B-B14F-4D97-AF65-F5344CB8AC3E}">
        <p14:creationId xmlns:p14="http://schemas.microsoft.com/office/powerpoint/2010/main" val="2257086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Begin With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143586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147978636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68537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724400" cy="3543300"/>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ffectLst>
            <a:softEdge rad="419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048000" y="3314700"/>
            <a:ext cx="6096000" cy="3543300"/>
          </a:xfrm>
          <a:solidFill>
            <a:schemeClr val="bg1">
              <a:alpha val="69019"/>
            </a:schemeClr>
          </a:solidFill>
          <a:effectLst>
            <a:softEdge rad="393700"/>
          </a:effectLst>
        </p:spPr>
        <p:txBody>
          <a:bodyPr/>
          <a:lstStyle/>
          <a:p>
            <a:pPr eaLnBrk="1" hangingPunct="1">
              <a:lnSpc>
                <a:spcPct val="90000"/>
              </a:lnSpc>
              <a:buClr>
                <a:schemeClr val="tx1"/>
              </a:buClr>
            </a:pPr>
            <a:r>
              <a:rPr lang="en-US" sz="3000" b="1" dirty="0"/>
              <a:t>What did you learn today?</a:t>
            </a:r>
          </a:p>
          <a:p>
            <a:pPr eaLnBrk="1" hangingPunct="1">
              <a:lnSpc>
                <a:spcPct val="90000"/>
              </a:lnSpc>
              <a:buClr>
                <a:schemeClr val="tx1"/>
              </a:buClr>
            </a:pPr>
            <a:r>
              <a:rPr lang="en-US" sz="3000" b="1" dirty="0"/>
              <a:t>What is the meaning of the Jesus Nut?</a:t>
            </a:r>
          </a:p>
          <a:p>
            <a:pPr eaLnBrk="1" hangingPunct="1">
              <a:lnSpc>
                <a:spcPct val="90000"/>
              </a:lnSpc>
              <a:buClr>
                <a:schemeClr val="tx1"/>
              </a:buClr>
            </a:pPr>
            <a:r>
              <a:rPr lang="en-US" sz="3000" b="1" dirty="0"/>
              <a:t>What have you </a:t>
            </a:r>
            <a:r>
              <a:rPr lang="en-US" sz="3000" dirty="0"/>
              <a:t>b</a:t>
            </a:r>
            <a:r>
              <a:rPr lang="en-US" sz="3000" b="1" dirty="0"/>
              <a:t>een thinking about God lately?</a:t>
            </a:r>
          </a:p>
          <a:p>
            <a:pPr eaLnBrk="1" hangingPunct="1">
              <a:lnSpc>
                <a:spcPct val="90000"/>
              </a:lnSpc>
              <a:buClr>
                <a:schemeClr val="tx1"/>
              </a:buClr>
            </a:pPr>
            <a:r>
              <a:rPr lang="en-US" sz="3000" b="1" dirty="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outerShdw dist="35921" dir="2700000" algn="ctr" rotWithShape="0">
              <a:srgbClr val="808080"/>
            </a:outerShdw>
            <a:softEdge rad="254000"/>
          </a:effectLst>
          <a:extLst>
            <a:ext uri="{91240B29-F687-4F45-9708-019B960494DF}">
              <a14:hiddenLine xmlns:a14="http://schemas.microsoft.com/office/drawing/2010/main" w="9525" algn="ctr">
                <a:solidFill>
                  <a:srgbClr val="000000"/>
                </a:solidFill>
                <a:miter lim="800000"/>
                <a:headEnd/>
                <a:tailEnd/>
              </a14:hiddenLine>
            </a:ext>
          </a:extLst>
        </p:spPr>
        <p:txBody>
          <a:bodyPr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extLst>
      <p:ext uri="{BB962C8B-B14F-4D97-AF65-F5344CB8AC3E}">
        <p14:creationId xmlns:p14="http://schemas.microsoft.com/office/powerpoint/2010/main" val="2394297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2893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algn="ctr">
              <a:defRPr/>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u="sng" dirty="0">
                <a:latin typeface="+mn-lt"/>
                <a:hlinkClick r:id="rId7"/>
              </a:rPr>
              <a:t>http://campaignkerusso.org/?p=13419</a:t>
            </a:r>
            <a:r>
              <a:rPr lang="en-US" sz="2400" b="1" u="sng" dirty="0">
                <a:latin typeface="+mn-lt"/>
              </a:rPr>
              <a:t> </a:t>
            </a:r>
            <a:endParaRPr lang="en-US" sz="2400" dirty="0">
              <a:latin typeface="+mn-lt"/>
            </a:endParaRP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168197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86000"/>
          </a:xfrm>
        </p:spPr>
        <p:txBody>
          <a:bodyPr anchor="t"/>
          <a:lstStyle/>
          <a:p>
            <a:pPr>
              <a:lnSpc>
                <a:spcPts val="7700"/>
              </a:lnSpc>
            </a:pPr>
            <a:r>
              <a:rPr lang="en-US" sz="7200"/>
              <a:t>Never </a:t>
            </a:r>
            <a:r>
              <a:rPr lang="en-US" sz="7200" dirty="0"/>
              <a:t>Fly Without the Jesus Nut</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4000"/>
                    </a14:imgEffect>
                    <a14:imgEffect>
                      <a14:brightnessContrast bright="11000" contrast="30000"/>
                    </a14:imgEffect>
                  </a14:imgLayer>
                </a14:imgProps>
              </a:ext>
              <a:ext uri="{28A0092B-C50C-407E-A947-70E740481C1C}">
                <a14:useLocalDpi xmlns:a14="http://schemas.microsoft.com/office/drawing/2010/main" val="0"/>
              </a:ext>
            </a:extLst>
          </a:blip>
          <a:stretch>
            <a:fillRect/>
          </a:stretch>
        </p:blipFill>
        <p:spPr>
          <a:xfrm>
            <a:off x="0" y="2286000"/>
            <a:ext cx="9144000" cy="4572000"/>
          </a:xfrm>
        </p:spPr>
      </p:pic>
    </p:spTree>
    <p:extLst>
      <p:ext uri="{BB962C8B-B14F-4D97-AF65-F5344CB8AC3E}">
        <p14:creationId xmlns:p14="http://schemas.microsoft.com/office/powerpoint/2010/main" val="22430187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The Jesus Nut</a:t>
            </a:r>
          </a:p>
        </p:txBody>
      </p:sp>
      <p:pic>
        <p:nvPicPr>
          <p:cNvPr id="4" name="Content Placeholder 3"/>
          <p:cNvPicPr>
            <a:picLocks noGrp="1" noChangeAspect="1"/>
          </p:cNvPicPr>
          <p:nvPr>
            <p:ph idx="1"/>
          </p:nvPr>
        </p:nvPicPr>
        <p:blipFill>
          <a:blip r:embed="rId2"/>
          <a:stretch>
            <a:fillRect/>
          </a:stretch>
        </p:blipFill>
        <p:spPr>
          <a:xfrm flipH="1">
            <a:off x="0" y="838200"/>
            <a:ext cx="9144000" cy="6019800"/>
          </a:xfrm>
          <a:prstGeom prst="rect">
            <a:avLst/>
          </a:prstGeom>
        </p:spPr>
      </p:pic>
      <p:sp>
        <p:nvSpPr>
          <p:cNvPr id="5" name="Content Placeholder 2"/>
          <p:cNvSpPr txBox="1">
            <a:spLocks/>
          </p:cNvSpPr>
          <p:nvPr/>
        </p:nvSpPr>
        <p:spPr bwMode="auto">
          <a:xfrm rot="20842616">
            <a:off x="1527796" y="1836409"/>
            <a:ext cx="1355297" cy="88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a:solidFill>
                  <a:srgbClr val="FFC000"/>
                </a:solidFill>
                <a:effectLst>
                  <a:glow rad="127000">
                    <a:schemeClr val="bg1"/>
                  </a:glow>
                </a:effectLst>
              </a:rPr>
              <a:t>Jesus Nut</a:t>
            </a:r>
          </a:p>
        </p:txBody>
      </p:sp>
      <p:sp>
        <p:nvSpPr>
          <p:cNvPr id="6" name="Arrow: Down 5"/>
          <p:cNvSpPr/>
          <p:nvPr/>
        </p:nvSpPr>
        <p:spPr bwMode="auto">
          <a:xfrm rot="18456853">
            <a:off x="2641481" y="2180922"/>
            <a:ext cx="381000" cy="892549"/>
          </a:xfrm>
          <a:prstGeom prst="downArrow">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8" name="Content Placeholder 2"/>
          <p:cNvSpPr txBox="1">
            <a:spLocks/>
          </p:cNvSpPr>
          <p:nvPr/>
        </p:nvSpPr>
        <p:spPr bwMode="auto">
          <a:xfrm>
            <a:off x="1447800" y="5076048"/>
            <a:ext cx="5257800" cy="124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indent="0">
              <a:buFont typeface="Wingdings" pitchFamily="2" charset="2"/>
              <a:buNone/>
            </a:pPr>
            <a:r>
              <a:rPr lang="en-US" sz="3000" b="1" kern="0" dirty="0">
                <a:solidFill>
                  <a:srgbClr val="FFC000"/>
                </a:solidFill>
                <a:effectLst>
                  <a:glow rad="127000">
                    <a:schemeClr val="bg1"/>
                  </a:glow>
                </a:effectLst>
                <a:latin typeface="+mn-lt"/>
              </a:rPr>
              <a:t>The Cockpit is like our </a:t>
            </a:r>
          </a:p>
          <a:p>
            <a:pPr marL="0" indent="0">
              <a:buFont typeface="Wingdings" pitchFamily="2" charset="2"/>
              <a:buNone/>
            </a:pPr>
            <a:r>
              <a:rPr lang="en-US" sz="3000" b="1" kern="0" dirty="0">
                <a:solidFill>
                  <a:srgbClr val="FFC000"/>
                </a:solidFill>
                <a:effectLst>
                  <a:glow rad="127000">
                    <a:schemeClr val="bg1"/>
                  </a:glow>
                </a:effectLst>
                <a:latin typeface="+mn-lt"/>
              </a:rPr>
              <a:t>body—where our soul sits.</a:t>
            </a:r>
          </a:p>
        </p:txBody>
      </p:sp>
    </p:spTree>
    <p:extLst>
      <p:ext uri="{BB962C8B-B14F-4D97-AF65-F5344CB8AC3E}">
        <p14:creationId xmlns:p14="http://schemas.microsoft.com/office/powerpoint/2010/main" val="42354797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86000"/>
          </a:xfrm>
        </p:spPr>
        <p:txBody>
          <a:bodyPr anchor="t"/>
          <a:lstStyle/>
          <a:p>
            <a:pPr>
              <a:lnSpc>
                <a:spcPct val="100000"/>
              </a:lnSpc>
            </a:pPr>
            <a:r>
              <a:rPr lang="en-US" sz="7200" dirty="0"/>
              <a:t>The Jesus Nut</a:t>
            </a:r>
            <a:br>
              <a:rPr lang="en-US" dirty="0"/>
            </a:br>
            <a:r>
              <a:rPr lang="en-US" sz="3600" dirty="0"/>
              <a:t>Without it helicopters would fall apart</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4000"/>
                    </a14:imgEffect>
                    <a14:imgEffect>
                      <a14:brightnessContrast bright="11000" contrast="30000"/>
                    </a14:imgEffect>
                  </a14:imgLayer>
                </a14:imgProps>
              </a:ext>
              <a:ext uri="{28A0092B-C50C-407E-A947-70E740481C1C}">
                <a14:useLocalDpi xmlns:a14="http://schemas.microsoft.com/office/drawing/2010/main" val="0"/>
              </a:ext>
            </a:extLst>
          </a:blip>
          <a:stretch>
            <a:fillRect/>
          </a:stretch>
        </p:blipFill>
        <p:spPr>
          <a:xfrm>
            <a:off x="0" y="2286000"/>
            <a:ext cx="9144000" cy="4572000"/>
          </a:xfrm>
        </p:spPr>
      </p:pic>
    </p:spTree>
    <p:extLst>
      <p:ext uri="{BB962C8B-B14F-4D97-AF65-F5344CB8AC3E}">
        <p14:creationId xmlns:p14="http://schemas.microsoft.com/office/powerpoint/2010/main" val="30721783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584" t="1666" b="-6296"/>
          <a:stretch/>
        </p:blipFill>
        <p:spPr>
          <a:xfrm>
            <a:off x="0" y="2362200"/>
            <a:ext cx="3626224" cy="4783667"/>
          </a:xfrm>
          <a:prstGeom prst="rect">
            <a:avLst/>
          </a:prstGeom>
          <a:effectLst>
            <a:softEdge rad="203200"/>
          </a:effectLst>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7000"/>
                    </a14:imgEffect>
                    <a14:imgEffect>
                      <a14:brightnessContrast bright="-21000" contrast="53000"/>
                    </a14:imgEffect>
                  </a14:imgLayer>
                </a14:imgProps>
              </a:ext>
              <a:ext uri="{28A0092B-C50C-407E-A947-70E740481C1C}">
                <a14:useLocalDpi xmlns:a14="http://schemas.microsoft.com/office/drawing/2010/main" val="0"/>
              </a:ext>
            </a:extLst>
          </a:blip>
          <a:stretch>
            <a:fillRect/>
          </a:stretch>
        </p:blipFill>
        <p:spPr>
          <a:xfrm flipH="1">
            <a:off x="2667000" y="2133600"/>
            <a:ext cx="6733706" cy="4842933"/>
          </a:xfrm>
          <a:prstGeom prst="rect">
            <a:avLst/>
          </a:prstGeom>
          <a:effectLst>
            <a:softEdge rad="419100"/>
          </a:effectLst>
        </p:spPr>
      </p:pic>
      <p:sp>
        <p:nvSpPr>
          <p:cNvPr id="3" name="Content Placeholder 2"/>
          <p:cNvSpPr>
            <a:spLocks noGrp="1"/>
          </p:cNvSpPr>
          <p:nvPr>
            <p:ph idx="1"/>
          </p:nvPr>
        </p:nvSpPr>
        <p:spPr>
          <a:xfrm>
            <a:off x="304800" y="9860"/>
            <a:ext cx="8610600" cy="2733340"/>
          </a:xfrm>
        </p:spPr>
        <p:txBody>
          <a:bodyPr lIns="91440" tIns="0" rIns="0" bIns="0"/>
          <a:lstStyle/>
          <a:p>
            <a:pPr marL="0" indent="0">
              <a:buNone/>
            </a:pPr>
            <a:r>
              <a:rPr lang="en-US" sz="4600" dirty="0">
                <a:effectLst>
                  <a:glow rad="127000">
                    <a:schemeClr val="bg1"/>
                  </a:glow>
                </a:effectLst>
              </a:rPr>
              <a:t>The “Jesus Nut” is a helicopter part that holds all the flying parts together. </a:t>
            </a:r>
          </a:p>
        </p:txBody>
      </p:sp>
      <p:sp>
        <p:nvSpPr>
          <p:cNvPr id="6" name="Arrow: Down 5"/>
          <p:cNvSpPr/>
          <p:nvPr/>
        </p:nvSpPr>
        <p:spPr bwMode="auto">
          <a:xfrm rot="18456853">
            <a:off x="5582120" y="2406803"/>
            <a:ext cx="381000" cy="892549"/>
          </a:xfrm>
          <a:prstGeom prst="downArrow">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7" name="Content Placeholder 2"/>
          <p:cNvSpPr txBox="1">
            <a:spLocks/>
          </p:cNvSpPr>
          <p:nvPr/>
        </p:nvSpPr>
        <p:spPr bwMode="auto">
          <a:xfrm rot="20842616">
            <a:off x="4723963" y="2341347"/>
            <a:ext cx="1355297" cy="88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a:solidFill>
                  <a:srgbClr val="FFC000"/>
                </a:solidFill>
                <a:effectLst>
                  <a:glow rad="127000">
                    <a:schemeClr val="bg1"/>
                  </a:glow>
                </a:effectLst>
              </a:rPr>
              <a:t>Jesus Nut</a:t>
            </a:r>
          </a:p>
        </p:txBody>
      </p:sp>
    </p:spTree>
    <p:extLst>
      <p:ext uri="{BB962C8B-B14F-4D97-AF65-F5344CB8AC3E}">
        <p14:creationId xmlns:p14="http://schemas.microsoft.com/office/powerpoint/2010/main" val="366062092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43400"/>
            <a:ext cx="9144000" cy="2537177"/>
          </a:xfrm>
        </p:spPr>
        <p:txBody>
          <a:bodyPr lIns="91440" tIns="0" rIns="0" bIns="0"/>
          <a:lstStyle/>
          <a:p>
            <a:pPr marL="0" indent="0">
              <a:buNone/>
            </a:pPr>
            <a:r>
              <a:rPr lang="en-US" sz="3200" dirty="0"/>
              <a:t>One of the mechanics working on the first helicopter was heard to say, “We had better pray to Jesus that this nut holds the whole thing together!” Ever since then, helicopter people call it, “The Jesus Nut.”</a:t>
            </a: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13000"/>
                    </a14:imgEffect>
                    <a14:imgEffect>
                      <a14:colorTemperature colorTemp="6491"/>
                    </a14:imgEffect>
                    <a14:imgEffect>
                      <a14:saturation sat="106000"/>
                    </a14:imgEffect>
                    <a14:imgEffect>
                      <a14:brightnessContrast bright="9000" contrast="7000"/>
                    </a14:imgEffect>
                  </a14:imgLayer>
                </a14:imgProps>
              </a:ext>
              <a:ext uri="{28A0092B-C50C-407E-A947-70E740481C1C}">
                <a14:useLocalDpi xmlns:a14="http://schemas.microsoft.com/office/drawing/2010/main" val="0"/>
              </a:ext>
            </a:extLst>
          </a:blip>
          <a:srcRect t="19672" b="7531"/>
          <a:stretch/>
        </p:blipFill>
        <p:spPr>
          <a:xfrm>
            <a:off x="-8467" y="-76200"/>
            <a:ext cx="9152467" cy="4419601"/>
          </a:xfrm>
          <a:prstGeom prst="rect">
            <a:avLst/>
          </a:prstGeom>
        </p:spPr>
      </p:pic>
      <p:sp>
        <p:nvSpPr>
          <p:cNvPr id="9" name="Arrow: Down 8"/>
          <p:cNvSpPr/>
          <p:nvPr/>
        </p:nvSpPr>
        <p:spPr bwMode="auto">
          <a:xfrm rot="20219133">
            <a:off x="6680109" y="135903"/>
            <a:ext cx="381000" cy="2286000"/>
          </a:xfrm>
          <a:prstGeom prst="downArrow">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1" name="Content Placeholder 2"/>
          <p:cNvSpPr txBox="1">
            <a:spLocks/>
          </p:cNvSpPr>
          <p:nvPr/>
        </p:nvSpPr>
        <p:spPr bwMode="auto">
          <a:xfrm rot="20842616">
            <a:off x="5913564" y="297556"/>
            <a:ext cx="1447800" cy="107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a:solidFill>
                  <a:srgbClr val="FFC000"/>
                </a:solidFill>
                <a:effectLst>
                  <a:glow rad="127000">
                    <a:schemeClr val="bg1"/>
                  </a:glow>
                </a:effectLst>
              </a:rPr>
              <a:t>Jesus Nut</a:t>
            </a:r>
          </a:p>
        </p:txBody>
      </p:sp>
    </p:spTree>
    <p:extLst>
      <p:ext uri="{BB962C8B-B14F-4D97-AF65-F5344CB8AC3E}">
        <p14:creationId xmlns:p14="http://schemas.microsoft.com/office/powerpoint/2010/main" val="2546965935"/>
      </p:ext>
    </p:extLst>
  </p:cSld>
  <p:clrMapOvr>
    <a:masterClrMapping/>
  </p:clrMapOvr>
  <p:transition/>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3884</TotalTime>
  <Words>1269</Words>
  <Application>Microsoft Office PowerPoint</Application>
  <PresentationFormat>On-screen Show (4:3)</PresentationFormat>
  <Paragraphs>143</Paragraphs>
  <Slides>44</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Aharoni</vt:lpstr>
      <vt:lpstr>Arial</vt:lpstr>
      <vt:lpstr>Calibri</vt:lpstr>
      <vt:lpstr>Times New Roman</vt:lpstr>
      <vt:lpstr>Verdana</vt:lpstr>
      <vt:lpstr>Wingdings</vt:lpstr>
      <vt:lpstr>Refined</vt:lpstr>
      <vt:lpstr>Never Fly Without the Jesus Nut</vt:lpstr>
      <vt:lpstr>PowerPoint Presentation</vt:lpstr>
      <vt:lpstr>PowerPoint Presentation</vt:lpstr>
      <vt:lpstr>PowerPoint Presentation</vt:lpstr>
      <vt:lpstr>Never Fly Without the Jesus Nut</vt:lpstr>
      <vt:lpstr>The Jesus Nut</vt:lpstr>
      <vt:lpstr>The Jesus Nut Without it helicopters would fall apart</vt:lpstr>
      <vt:lpstr>PowerPoint Presentation</vt:lpstr>
      <vt:lpstr>PowerPoint Presentation</vt:lpstr>
      <vt:lpstr>PowerPoint Presentation</vt:lpstr>
      <vt:lpstr>PowerPoint Presentation</vt:lpstr>
      <vt:lpstr>PowerPoint Presentation</vt:lpstr>
      <vt:lpstr>Video: Flying Without the Jesus Nut </vt:lpstr>
      <vt:lpstr>The Jesus Nut</vt:lpstr>
      <vt:lpstr>PowerPoint Presentation</vt:lpstr>
      <vt:lpstr>PowerPoint Presentation</vt:lpstr>
      <vt:lpstr>PowerPoint Presentation</vt:lpstr>
      <vt:lpstr>The Jesus Nut</vt:lpstr>
      <vt:lpstr>PowerPoint Presentation</vt:lpstr>
      <vt:lpstr>PowerPoint Presentation</vt:lpstr>
      <vt:lpstr>PowerPoint Presentation</vt:lpstr>
      <vt:lpstr>The Jesus Nut</vt:lpstr>
      <vt:lpstr>PowerPoint Presentation</vt:lpstr>
      <vt:lpstr>PowerPoint Presentation</vt:lpstr>
      <vt:lpstr>The Jesus Nut</vt:lpstr>
      <vt:lpstr>PowerPoint Presentation</vt:lpstr>
      <vt:lpstr>Video: Preflight Check</vt:lpstr>
      <vt:lpstr>PowerPoint Presentation</vt:lpstr>
      <vt:lpstr>PowerPoint Presentation</vt:lpstr>
      <vt:lpstr>Some Crafts People Have Made</vt:lpstr>
      <vt:lpstr>Our Special Gift to You:  Jesus Nut Reminder Pendant</vt:lpstr>
      <vt:lpstr>Song: Lord I Need You</vt:lpstr>
      <vt:lpstr>PowerPoint Presentation</vt:lpstr>
      <vt:lpstr>PowerPoint Presentation</vt:lpstr>
      <vt:lpstr>What is the Sinner‘s Prayer?</vt:lpstr>
      <vt:lpstr>A prayer of faith  Pray this prayer if :</vt:lpstr>
      <vt:lpstr>PowerPoint Presentation</vt:lpstr>
      <vt:lpstr>We Declare Our Faith Publicly Because Jesus Declared His LOVE Publicly</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601</cp:revision>
  <dcterms:created xsi:type="dcterms:W3CDTF">2012-08-28T02:53:07Z</dcterms:created>
  <dcterms:modified xsi:type="dcterms:W3CDTF">2017-10-08T00:57:08Z</dcterms:modified>
</cp:coreProperties>
</file>